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handoutMasterIdLst>
    <p:handoutMasterId r:id="rId7"/>
  </p:handoutMasterIdLst>
  <p:sldIdLst>
    <p:sldId id="256" r:id="rId2"/>
    <p:sldId id="260" r:id="rId3"/>
    <p:sldId id="259" r:id="rId4"/>
    <p:sldId id="257" r:id="rId5"/>
  </p:sldIdLst>
  <p:sldSz cx="6858000" cy="9906000" type="A4"/>
  <p:notesSz cx="6810375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D5EA"/>
    <a:srgbClr val="E9EBF5"/>
    <a:srgbClr val="79DCFF"/>
    <a:srgbClr val="9E377E"/>
    <a:srgbClr val="B737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0E7596-D5AE-4A99-BF86-E27457F73C93}" v="6" dt="2025-06-24T08:29:39.6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8" d="100"/>
          <a:sy n="98" d="100"/>
        </p:scale>
        <p:origin x="27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aux, Sophie" userId="8f1c009b-93f0-403c-94bb-23a71a017586" providerId="ADAL" clId="{3A0E7596-D5AE-4A99-BF86-E27457F73C93}"/>
    <pc:docChg chg="undo custSel modSld">
      <pc:chgData name="Renaux, Sophie" userId="8f1c009b-93f0-403c-94bb-23a71a017586" providerId="ADAL" clId="{3A0E7596-D5AE-4A99-BF86-E27457F73C93}" dt="2025-06-24T08:34:05.952" v="137" actId="33524"/>
      <pc:docMkLst>
        <pc:docMk/>
      </pc:docMkLst>
      <pc:sldChg chg="modSp mod">
        <pc:chgData name="Renaux, Sophie" userId="8f1c009b-93f0-403c-94bb-23a71a017586" providerId="ADAL" clId="{3A0E7596-D5AE-4A99-BF86-E27457F73C93}" dt="2025-06-23T07:05:39.936" v="4" actId="20577"/>
        <pc:sldMkLst>
          <pc:docMk/>
          <pc:sldMk cId="3879170680" sldId="256"/>
        </pc:sldMkLst>
        <pc:spChg chg="mod">
          <ac:chgData name="Renaux, Sophie" userId="8f1c009b-93f0-403c-94bb-23a71a017586" providerId="ADAL" clId="{3A0E7596-D5AE-4A99-BF86-E27457F73C93}" dt="2025-06-23T07:05:16.802" v="2" actId="6549"/>
          <ac:spMkLst>
            <pc:docMk/>
            <pc:sldMk cId="3879170680" sldId="256"/>
            <ac:spMk id="9" creationId="{78B13815-65C4-BA3C-9A47-F01813852ADB}"/>
          </ac:spMkLst>
        </pc:spChg>
        <pc:spChg chg="mod">
          <ac:chgData name="Renaux, Sophie" userId="8f1c009b-93f0-403c-94bb-23a71a017586" providerId="ADAL" clId="{3A0E7596-D5AE-4A99-BF86-E27457F73C93}" dt="2025-06-23T07:05:39.936" v="4" actId="20577"/>
          <ac:spMkLst>
            <pc:docMk/>
            <pc:sldMk cId="3879170680" sldId="256"/>
            <ac:spMk id="12" creationId="{7619CC53-4E25-2B5B-4FE6-F7ECE40E6877}"/>
          </ac:spMkLst>
        </pc:spChg>
      </pc:sldChg>
      <pc:sldChg chg="modSp mod">
        <pc:chgData name="Renaux, Sophie" userId="8f1c009b-93f0-403c-94bb-23a71a017586" providerId="ADAL" clId="{3A0E7596-D5AE-4A99-BF86-E27457F73C93}" dt="2025-06-23T07:06:39.133" v="19" actId="6549"/>
        <pc:sldMkLst>
          <pc:docMk/>
          <pc:sldMk cId="562721002" sldId="257"/>
        </pc:sldMkLst>
        <pc:spChg chg="mod">
          <ac:chgData name="Renaux, Sophie" userId="8f1c009b-93f0-403c-94bb-23a71a017586" providerId="ADAL" clId="{3A0E7596-D5AE-4A99-BF86-E27457F73C93}" dt="2025-06-23T07:06:19.825" v="14" actId="6549"/>
          <ac:spMkLst>
            <pc:docMk/>
            <pc:sldMk cId="562721002" sldId="257"/>
            <ac:spMk id="3" creationId="{86EF68E9-BEA9-065A-C4E4-3D285548A714}"/>
          </ac:spMkLst>
        </pc:spChg>
        <pc:spChg chg="mod">
          <ac:chgData name="Renaux, Sophie" userId="8f1c009b-93f0-403c-94bb-23a71a017586" providerId="ADAL" clId="{3A0E7596-D5AE-4A99-BF86-E27457F73C93}" dt="2025-06-23T07:06:39.133" v="19" actId="6549"/>
          <ac:spMkLst>
            <pc:docMk/>
            <pc:sldMk cId="562721002" sldId="257"/>
            <ac:spMk id="49" creationId="{08403D54-1B3D-08FF-3F9E-D348E9CA105D}"/>
          </ac:spMkLst>
        </pc:spChg>
      </pc:sldChg>
      <pc:sldChg chg="modSp mod">
        <pc:chgData name="Renaux, Sophie" userId="8f1c009b-93f0-403c-94bb-23a71a017586" providerId="ADAL" clId="{3A0E7596-D5AE-4A99-BF86-E27457F73C93}" dt="2025-06-24T08:34:05.952" v="137" actId="33524"/>
        <pc:sldMkLst>
          <pc:docMk/>
          <pc:sldMk cId="2239076757" sldId="259"/>
        </pc:sldMkLst>
        <pc:spChg chg="mod">
          <ac:chgData name="Renaux, Sophie" userId="8f1c009b-93f0-403c-94bb-23a71a017586" providerId="ADAL" clId="{3A0E7596-D5AE-4A99-BF86-E27457F73C93}" dt="2025-06-23T07:06:08.011" v="10" actId="20577"/>
          <ac:spMkLst>
            <pc:docMk/>
            <pc:sldMk cId="2239076757" sldId="259"/>
            <ac:spMk id="3" creationId="{4A447FA0-2BB6-759C-6A52-84AB94317053}"/>
          </ac:spMkLst>
        </pc:spChg>
        <pc:graphicFrameChg chg="mod modGraphic">
          <ac:chgData name="Renaux, Sophie" userId="8f1c009b-93f0-403c-94bb-23a71a017586" providerId="ADAL" clId="{3A0E7596-D5AE-4A99-BF86-E27457F73C93}" dt="2025-06-24T08:34:05.952" v="137" actId="33524"/>
          <ac:graphicFrameMkLst>
            <pc:docMk/>
            <pc:sldMk cId="2239076757" sldId="259"/>
            <ac:graphicFrameMk id="5" creationId="{DE1B2D58-2EB7-CAD8-5240-907591BBBF50}"/>
          </ac:graphicFrameMkLst>
        </pc:graphicFrameChg>
      </pc:sldChg>
      <pc:sldChg chg="modSp mod">
        <pc:chgData name="Renaux, Sophie" userId="8f1c009b-93f0-403c-94bb-23a71a017586" providerId="ADAL" clId="{3A0E7596-D5AE-4A99-BF86-E27457F73C93}" dt="2025-06-24T08:31:00.165" v="135" actId="20577"/>
        <pc:sldMkLst>
          <pc:docMk/>
          <pc:sldMk cId="3489747261" sldId="260"/>
        </pc:sldMkLst>
        <pc:spChg chg="mod">
          <ac:chgData name="Renaux, Sophie" userId="8f1c009b-93f0-403c-94bb-23a71a017586" providerId="ADAL" clId="{3A0E7596-D5AE-4A99-BF86-E27457F73C93}" dt="2025-06-23T07:05:56.514" v="7" actId="6549"/>
          <ac:spMkLst>
            <pc:docMk/>
            <pc:sldMk cId="3489747261" sldId="260"/>
            <ac:spMk id="7" creationId="{8545A7F1-7042-F027-20FC-67D93650E8D3}"/>
          </ac:spMkLst>
        </pc:spChg>
        <pc:graphicFrameChg chg="mod modGraphic">
          <ac:chgData name="Renaux, Sophie" userId="8f1c009b-93f0-403c-94bb-23a71a017586" providerId="ADAL" clId="{3A0E7596-D5AE-4A99-BF86-E27457F73C93}" dt="2025-06-24T08:28:02.353" v="116" actId="14100"/>
          <ac:graphicFrameMkLst>
            <pc:docMk/>
            <pc:sldMk cId="3489747261" sldId="260"/>
            <ac:graphicFrameMk id="2" creationId="{4A14C473-1CE5-F51D-DD16-49DA9E2F84D2}"/>
          </ac:graphicFrameMkLst>
        </pc:graphicFrameChg>
        <pc:graphicFrameChg chg="modGraphic">
          <ac:chgData name="Renaux, Sophie" userId="8f1c009b-93f0-403c-94bb-23a71a017586" providerId="ADAL" clId="{3A0E7596-D5AE-4A99-BF86-E27457F73C93}" dt="2025-06-24T08:31:00.165" v="135" actId="20577"/>
          <ac:graphicFrameMkLst>
            <pc:docMk/>
            <pc:sldMk cId="3489747261" sldId="260"/>
            <ac:graphicFrameMk id="5" creationId="{DE1B2D58-2EB7-CAD8-5240-907591BBBF50}"/>
          </ac:graphicFrameMkLst>
        </pc:graphicFrameChg>
        <pc:picChg chg="mod">
          <ac:chgData name="Renaux, Sophie" userId="8f1c009b-93f0-403c-94bb-23a71a017586" providerId="ADAL" clId="{3A0E7596-D5AE-4A99-BF86-E27457F73C93}" dt="2025-06-24T08:30:22.663" v="122" actId="1076"/>
          <ac:picMkLst>
            <pc:docMk/>
            <pc:sldMk cId="3489747261" sldId="260"/>
            <ac:picMk id="4" creationId="{6830306A-CEB3-A964-F9C5-B43D8DB4C9D7}"/>
          </ac:picMkLst>
        </pc:picChg>
        <pc:picChg chg="mod">
          <ac:chgData name="Renaux, Sophie" userId="8f1c009b-93f0-403c-94bb-23a71a017586" providerId="ADAL" clId="{3A0E7596-D5AE-4A99-BF86-E27457F73C93}" dt="2025-06-24T08:30:17.018" v="120" actId="1076"/>
          <ac:picMkLst>
            <pc:docMk/>
            <pc:sldMk cId="3489747261" sldId="260"/>
            <ac:picMk id="8" creationId="{B05695EF-37A4-2A70-243B-48702CD1ADE0}"/>
          </ac:picMkLst>
        </pc:picChg>
        <pc:picChg chg="mod">
          <ac:chgData name="Renaux, Sophie" userId="8f1c009b-93f0-403c-94bb-23a71a017586" providerId="ADAL" clId="{3A0E7596-D5AE-4A99-BF86-E27457F73C93}" dt="2025-06-24T08:30:26.398" v="123" actId="1076"/>
          <ac:picMkLst>
            <pc:docMk/>
            <pc:sldMk cId="3489747261" sldId="260"/>
            <ac:picMk id="10" creationId="{B0217649-80BB-284B-767B-20CE95807CA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E20F2CF-E6DB-9CBC-F432-98E10338EB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2" cy="498852"/>
          </a:xfrm>
          <a:prstGeom prst="rect">
            <a:avLst/>
          </a:prstGeom>
        </p:spPr>
        <p:txBody>
          <a:bodyPr vert="horz" lIns="95719" tIns="47859" rIns="95719" bIns="4785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E62D88A-820C-A31F-45DC-07D200D67F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7637" y="0"/>
            <a:ext cx="2951162" cy="498852"/>
          </a:xfrm>
          <a:prstGeom prst="rect">
            <a:avLst/>
          </a:prstGeom>
        </p:spPr>
        <p:txBody>
          <a:bodyPr vert="horz" lIns="95719" tIns="47859" rIns="95719" bIns="47859" rtlCol="0"/>
          <a:lstStyle>
            <a:lvl1pPr algn="r">
              <a:defRPr sz="1200"/>
            </a:lvl1pPr>
          </a:lstStyle>
          <a:p>
            <a:fld id="{7D6D02A7-25BA-439E-B76D-F4AC013CF1E0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AD655F1-4C25-8AF7-F79E-C38F48F963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2" cy="498852"/>
          </a:xfrm>
          <a:prstGeom prst="rect">
            <a:avLst/>
          </a:prstGeom>
        </p:spPr>
        <p:txBody>
          <a:bodyPr vert="horz" lIns="95719" tIns="47859" rIns="95719" bIns="4785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CDC32D-3451-841B-C78B-C825C231BB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7637" y="9443662"/>
            <a:ext cx="2951162" cy="498852"/>
          </a:xfrm>
          <a:prstGeom prst="rect">
            <a:avLst/>
          </a:prstGeom>
        </p:spPr>
        <p:txBody>
          <a:bodyPr vert="horz" lIns="95719" tIns="47859" rIns="95719" bIns="47859" rtlCol="0" anchor="b"/>
          <a:lstStyle>
            <a:lvl1pPr algn="r">
              <a:defRPr sz="1200"/>
            </a:lvl1pPr>
          </a:lstStyle>
          <a:p>
            <a:fld id="{78A037B1-6959-4E3C-9960-C97DFFB6E7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38488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2" cy="498852"/>
          </a:xfrm>
          <a:prstGeom prst="rect">
            <a:avLst/>
          </a:prstGeom>
        </p:spPr>
        <p:txBody>
          <a:bodyPr vert="horz" lIns="95719" tIns="47859" rIns="95719" bIns="4785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7637" y="0"/>
            <a:ext cx="2951162" cy="498852"/>
          </a:xfrm>
          <a:prstGeom prst="rect">
            <a:avLst/>
          </a:prstGeom>
        </p:spPr>
        <p:txBody>
          <a:bodyPr vert="horz" lIns="95719" tIns="47859" rIns="95719" bIns="47859" rtlCol="0"/>
          <a:lstStyle>
            <a:lvl1pPr algn="r">
              <a:defRPr sz="1200"/>
            </a:lvl1pPr>
          </a:lstStyle>
          <a:p>
            <a:fld id="{10F80113-C031-4228-B204-CDD15DC1E1C4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44725" y="1243013"/>
            <a:ext cx="23209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19" tIns="47859" rIns="95719" bIns="47859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5719" tIns="47859" rIns="95719" bIns="47859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2" cy="498852"/>
          </a:xfrm>
          <a:prstGeom prst="rect">
            <a:avLst/>
          </a:prstGeom>
        </p:spPr>
        <p:txBody>
          <a:bodyPr vert="horz" lIns="95719" tIns="47859" rIns="95719" bIns="4785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7637" y="9443662"/>
            <a:ext cx="2951162" cy="498852"/>
          </a:xfrm>
          <a:prstGeom prst="rect">
            <a:avLst/>
          </a:prstGeom>
        </p:spPr>
        <p:txBody>
          <a:bodyPr vert="horz" lIns="95719" tIns="47859" rIns="95719" bIns="47859" rtlCol="0" anchor="b"/>
          <a:lstStyle>
            <a:lvl1pPr algn="r">
              <a:defRPr sz="1200"/>
            </a:lvl1pPr>
          </a:lstStyle>
          <a:p>
            <a:fld id="{FC5BBAE7-82BD-415D-A6E1-9D8D5F2C4F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34031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7DCC-CB8B-4C54-8028-FBF954C76B22}" type="datetime1">
              <a:rPr lang="fr-FR" smtClean="0"/>
              <a:t>24/06/2025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2024/2025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1F39-8E23-40F7-AD0F-64C218D8AE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346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C4BB-8183-424F-874B-C9272E683B85}" type="datetime1">
              <a:rPr lang="fr-FR" smtClean="0"/>
              <a:t>24/06/2025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2024/2025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1F39-8E23-40F7-AD0F-64C218D8AE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654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D81D3-CC1F-4B81-9126-4C14FA731995}" type="datetime1">
              <a:rPr lang="fr-FR" smtClean="0"/>
              <a:t>24/06/2025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2024/2025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1F39-8E23-40F7-AD0F-64C218D8AE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1470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BD7CC-B01B-410A-A594-44D04C5ED3B4}" type="datetime1">
              <a:rPr lang="fr-FR" smtClean="0"/>
              <a:t>24/06/2025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2024/2025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1F39-8E23-40F7-AD0F-64C218D8AE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699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E5495-D1AA-4DA4-9D57-289FE587F92A}" type="datetime1">
              <a:rPr lang="fr-FR" smtClean="0"/>
              <a:t>24/06/2025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2024/2025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1F39-8E23-40F7-AD0F-64C218D8AE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3026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1681B-4DE3-4441-8255-9AE0BD859F6C}" type="datetime1">
              <a:rPr lang="fr-FR" smtClean="0"/>
              <a:t>24/06/2025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2024/2025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1F39-8E23-40F7-AD0F-64C218D8AE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6874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5F4F-3513-430B-BF52-E6DE509F2932}" type="datetime1">
              <a:rPr lang="fr-FR" smtClean="0"/>
              <a:t>24/06/2025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2024/2025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1F39-8E23-40F7-AD0F-64C218D8AE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4433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00BD-9A13-48F5-8BE3-EC6E215A60E8}" type="datetime1">
              <a:rPr lang="fr-FR" smtClean="0"/>
              <a:t>24/06/2025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2024/2025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1F39-8E23-40F7-AD0F-64C218D8AE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69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34B3-8B1D-4B5D-AE79-21A57F220BB3}" type="datetime1">
              <a:rPr lang="fr-FR" smtClean="0"/>
              <a:t>24/06/2025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2024/2025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1F39-8E23-40F7-AD0F-64C218D8AE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503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F705-324E-49A6-9CDE-34ED3191A8E2}" type="datetime1">
              <a:rPr lang="fr-FR" smtClean="0"/>
              <a:t>24/06/2025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2024/2025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1F39-8E23-40F7-AD0F-64C218D8AE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314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FCE6-F4D8-45E1-93F0-9A41142301EA}" type="datetime1">
              <a:rPr lang="fr-FR" smtClean="0"/>
              <a:t>24/06/2025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2024/2025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1F39-8E23-40F7-AD0F-64C218D8AE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4856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01B82-763A-466C-8D55-841AFD33B171}" type="datetime1">
              <a:rPr lang="fr-FR" smtClean="0"/>
              <a:t>24/06/2025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2024/2025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11F39-8E23-40F7-AD0F-64C218D8AE4C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MSIPCMContentMarking" descr="{&quot;HashCode&quot;:238546008,&quot;Placement&quot;:&quot;Footer&quot;,&quot;Top&quot;:764.1047,&quot;Left&quot;:248.909134,&quot;SlideWidth&quot;:540,&quot;SlideHeight&quot;:780}">
            <a:extLst>
              <a:ext uri="{FF2B5EF4-FFF2-40B4-BE49-F238E27FC236}">
                <a16:creationId xmlns:a16="http://schemas.microsoft.com/office/drawing/2014/main" id="{2F9F04B4-9640-A1F1-3F0A-CE86AFF2FF6C}"/>
              </a:ext>
            </a:extLst>
          </p:cNvPr>
          <p:cNvSpPr txBox="1"/>
          <p:nvPr userDrawn="1"/>
        </p:nvSpPr>
        <p:spPr>
          <a:xfrm>
            <a:off x="3161146" y="9704129"/>
            <a:ext cx="535708" cy="20187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7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val="392091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mailto:foyersaintmartin@club-internet.fr" TargetMode="External"/><Relationship Id="rId7" Type="http://schemas.openxmlformats.org/officeDocument/2006/relationships/image" Target="../media/image11.jpeg"/><Relationship Id="rId2" Type="http://schemas.openxmlformats.org/officeDocument/2006/relationships/hyperlink" Target="https://foyerst.wixsite.com/foyer-st-marti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lipse 13">
            <a:extLst>
              <a:ext uri="{FF2B5EF4-FFF2-40B4-BE49-F238E27FC236}">
                <a16:creationId xmlns:a16="http://schemas.microsoft.com/office/drawing/2014/main" id="{04FB3F20-2C5E-C54D-EF97-9D230CB4EDEC}"/>
              </a:ext>
            </a:extLst>
          </p:cNvPr>
          <p:cNvSpPr/>
          <p:nvPr/>
        </p:nvSpPr>
        <p:spPr>
          <a:xfrm>
            <a:off x="-476652" y="-1156042"/>
            <a:ext cx="4357988" cy="4292509"/>
          </a:xfrm>
          <a:prstGeom prst="ellipse">
            <a:avLst/>
          </a:prstGeom>
          <a:solidFill>
            <a:srgbClr val="79DC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8B13815-65C4-BA3C-9A47-F01813852ADB}"/>
              </a:ext>
            </a:extLst>
          </p:cNvPr>
          <p:cNvSpPr txBox="1"/>
          <p:nvPr/>
        </p:nvSpPr>
        <p:spPr>
          <a:xfrm>
            <a:off x="292209" y="3136467"/>
            <a:ext cx="6221325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foyerst.wixsite.com/foyer-</a:t>
            </a:r>
            <a:r>
              <a:rPr lang="en-GB" sz="2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st</a:t>
            </a:r>
            <a:r>
              <a:rPr lang="en-GB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-martin</a:t>
            </a:r>
            <a:endParaRPr lang="fr-FR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GB" sz="58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2025/2026</a:t>
            </a:r>
          </a:p>
          <a:p>
            <a:pPr algn="ctr"/>
            <a:endParaRPr lang="fr-FR" sz="58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2925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ACTIVITES      SPORTIVES</a:t>
            </a:r>
            <a:endParaRPr lang="fr-FR" sz="292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2925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MUSICALES</a:t>
            </a:r>
            <a:endParaRPr lang="fr-FR" sz="292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2925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MANUELLES </a:t>
            </a:r>
            <a:endParaRPr lang="fr-FR" sz="292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2925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CULTURELLES</a:t>
            </a:r>
            <a:endParaRPr lang="fr-FR" sz="292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9CC53-4E25-2B5B-4FE6-F7ECE40E6877}"/>
              </a:ext>
            </a:extLst>
          </p:cNvPr>
          <p:cNvSpPr/>
          <p:nvPr/>
        </p:nvSpPr>
        <p:spPr>
          <a:xfrm>
            <a:off x="292210" y="7229895"/>
            <a:ext cx="6221324" cy="26155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600" dirty="0"/>
              <a:t>Inscriptions</a:t>
            </a:r>
          </a:p>
          <a:p>
            <a:pPr algn="ctr"/>
            <a:r>
              <a:rPr lang="fr-FR" sz="2600" dirty="0"/>
              <a:t>Vendredi  5 septembre</a:t>
            </a:r>
          </a:p>
          <a:p>
            <a:pPr algn="ctr"/>
            <a:r>
              <a:rPr lang="fr-FR" sz="2600" dirty="0"/>
              <a:t>De 17h.  à 19h.  à la salle polyvalente</a:t>
            </a:r>
          </a:p>
          <a:p>
            <a:pPr algn="ctr"/>
            <a:r>
              <a:rPr lang="fr-FR" sz="2600" dirty="0"/>
              <a:t>de St Martin du Manoir</a:t>
            </a:r>
          </a:p>
          <a:p>
            <a:pPr algn="ctr"/>
            <a:r>
              <a:rPr lang="fr-FR" sz="2600" dirty="0"/>
              <a:t>Début des activités : lundi 8 septembre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12AAD6-F16F-D028-2B74-C5ED72733295}"/>
              </a:ext>
            </a:extLst>
          </p:cNvPr>
          <p:cNvSpPr/>
          <p:nvPr/>
        </p:nvSpPr>
        <p:spPr>
          <a:xfrm rot="20122218">
            <a:off x="607237" y="-4072"/>
            <a:ext cx="2665469" cy="2893084"/>
          </a:xfrm>
          <a:prstGeom prst="rect">
            <a:avLst/>
          </a:prstGeom>
          <a:noFill/>
        </p:spPr>
        <p:txBody>
          <a:bodyPr vert="horz"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Bulle</a:t>
            </a:r>
          </a:p>
        </p:txBody>
      </p:sp>
      <p:pic>
        <p:nvPicPr>
          <p:cNvPr id="16" name="Image 15" descr="Une image contenant Graphique, graphisme, clipart, art&#10;&#10;Description générée automatiquement">
            <a:extLst>
              <a:ext uri="{FF2B5EF4-FFF2-40B4-BE49-F238E27FC236}">
                <a16:creationId xmlns:a16="http://schemas.microsoft.com/office/drawing/2014/main" id="{6E9BC950-EFEB-98F9-A1B0-B18CA3C43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8" y="60543"/>
            <a:ext cx="3437478" cy="259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70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4">
            <a:extLst>
              <a:ext uri="{FF2B5EF4-FFF2-40B4-BE49-F238E27FC236}">
                <a16:creationId xmlns:a16="http://schemas.microsoft.com/office/drawing/2014/main" id="{DE1B2D58-2EB7-CAD8-5240-907591BBB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904367"/>
              </p:ext>
            </p:extLst>
          </p:nvPr>
        </p:nvGraphicFramePr>
        <p:xfrm>
          <a:off x="225467" y="346078"/>
          <a:ext cx="6450904" cy="7383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430">
                  <a:extLst>
                    <a:ext uri="{9D8B030D-6E8A-4147-A177-3AD203B41FA5}">
                      <a16:colId xmlns:a16="http://schemas.microsoft.com/office/drawing/2014/main" val="949537855"/>
                    </a:ext>
                  </a:extLst>
                </a:gridCol>
                <a:gridCol w="958469">
                  <a:extLst>
                    <a:ext uri="{9D8B030D-6E8A-4147-A177-3AD203B41FA5}">
                      <a16:colId xmlns:a16="http://schemas.microsoft.com/office/drawing/2014/main" val="1028920588"/>
                    </a:ext>
                  </a:extLst>
                </a:gridCol>
                <a:gridCol w="1088352">
                  <a:extLst>
                    <a:ext uri="{9D8B030D-6E8A-4147-A177-3AD203B41FA5}">
                      <a16:colId xmlns:a16="http://schemas.microsoft.com/office/drawing/2014/main" val="1729380974"/>
                    </a:ext>
                  </a:extLst>
                </a:gridCol>
                <a:gridCol w="917383">
                  <a:extLst>
                    <a:ext uri="{9D8B030D-6E8A-4147-A177-3AD203B41FA5}">
                      <a16:colId xmlns:a16="http://schemas.microsoft.com/office/drawing/2014/main" val="1668892951"/>
                    </a:ext>
                  </a:extLst>
                </a:gridCol>
                <a:gridCol w="1175176">
                  <a:extLst>
                    <a:ext uri="{9D8B030D-6E8A-4147-A177-3AD203B41FA5}">
                      <a16:colId xmlns:a16="http://schemas.microsoft.com/office/drawing/2014/main" val="421125334"/>
                    </a:ext>
                  </a:extLst>
                </a:gridCol>
                <a:gridCol w="903094">
                  <a:extLst>
                    <a:ext uri="{9D8B030D-6E8A-4147-A177-3AD203B41FA5}">
                      <a16:colId xmlns:a16="http://schemas.microsoft.com/office/drawing/2014/main" val="421144138"/>
                    </a:ext>
                  </a:extLst>
                </a:gridCol>
              </a:tblGrid>
              <a:tr h="222715">
                <a:tc gridSpan="6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ACTIVITES SPORTIVES / DANSE</a:t>
                      </a:r>
                      <a:endParaRPr lang="fr-FR" sz="800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64796530"/>
                  </a:ext>
                </a:extLst>
              </a:tr>
              <a:tr h="342494"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ACTIVITE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TARIF </a:t>
                      </a:r>
                    </a:p>
                    <a:p>
                      <a:pPr algn="ctr"/>
                      <a:r>
                        <a:rPr lang="fr-FR" sz="900" b="1" dirty="0"/>
                        <a:t>ANNUEL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HORAIRE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LIEU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ANIMATEUR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CONTACT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739800"/>
                  </a:ext>
                </a:extLst>
              </a:tr>
              <a:tr h="33468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DANSE AFRICAINE 1h30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Minimum 9 participants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/>
                        <a:t>180€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Jeudi</a:t>
                      </a:r>
                    </a:p>
                    <a:p>
                      <a:pPr algn="ctr"/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18h30-20h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SALLE POLYVALENTE</a:t>
                      </a:r>
                      <a:endParaRPr lang="fr-FR" sz="8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Randall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06 65 66 43 19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840996"/>
                  </a:ext>
                </a:extLst>
              </a:tr>
              <a:tr h="211402">
                <a:tc gridSpan="4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DANSE</a:t>
                      </a:r>
                      <a:r>
                        <a:rPr lang="fr-FR" sz="900" dirty="0"/>
                        <a:t> </a:t>
                      </a:r>
                      <a:r>
                        <a:rPr lang="fr-FR" sz="9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MODERN’JAZZ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6252849"/>
                  </a:ext>
                </a:extLst>
              </a:tr>
              <a:tr h="31629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/>
                        <a:t>MATERNELLES 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fr-FR" sz="800" b="1" dirty="0"/>
                        <a:t>130</a:t>
                      </a:r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MERCREDI</a:t>
                      </a:r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16h30-17h30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GYMNASE</a:t>
                      </a:r>
                    </a:p>
                    <a:p>
                      <a:endParaRPr lang="fr-FR" sz="800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/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Sabrina ZAIA</a:t>
                      </a:r>
                      <a:endParaRPr lang="fr-FR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/>
                      <a:r>
                        <a:rPr lang="fr-FR" sz="800" b="1" dirty="0"/>
                        <a:t>SECRETARIAT</a:t>
                      </a:r>
                      <a:r>
                        <a:rPr lang="fr-FR" sz="800" dirty="0"/>
                        <a:t> </a:t>
                      </a:r>
                    </a:p>
                    <a:p>
                      <a:pPr algn="ctr"/>
                      <a:r>
                        <a:rPr lang="fr-FR" sz="800" dirty="0"/>
                        <a:t>02 35 26 06 77 </a:t>
                      </a:r>
                    </a:p>
                    <a:p>
                      <a:pPr algn="ctr"/>
                      <a:r>
                        <a:rPr lang="fr-FR" sz="800" dirty="0"/>
                        <a:t>06 67 82 84 14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8087561"/>
                  </a:ext>
                </a:extLst>
              </a:tr>
              <a:tr h="25045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/>
                        <a:t>CP - CE1 – CE2 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JEUDI</a:t>
                      </a:r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17h-18h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642914"/>
                  </a:ext>
                </a:extLst>
              </a:tr>
              <a:tr h="24195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/>
                        <a:t>CM1 – CM2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JEUDI</a:t>
                      </a:r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18h-19h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321481"/>
                  </a:ext>
                </a:extLst>
              </a:tr>
              <a:tr h="34383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/>
                        <a:t>6</a:t>
                      </a:r>
                      <a:r>
                        <a:rPr lang="fr-FR" sz="800" b="1" baseline="30000" dirty="0"/>
                        <a:t>ème</a:t>
                      </a:r>
                      <a:r>
                        <a:rPr lang="fr-FR" sz="800" b="1" dirty="0"/>
                        <a:t> + 5</a:t>
                      </a:r>
                      <a:r>
                        <a:rPr lang="fr-FR" sz="800" b="1" baseline="30000" dirty="0"/>
                        <a:t>ème</a:t>
                      </a:r>
                      <a:r>
                        <a:rPr lang="fr-FR" sz="800" b="1" dirty="0"/>
                        <a:t> 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MARDI</a:t>
                      </a:r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17h30-18h30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779351"/>
                  </a:ext>
                </a:extLst>
              </a:tr>
              <a:tr h="32637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/>
                        <a:t>4</a:t>
                      </a:r>
                      <a:r>
                        <a:rPr lang="fr-FR" sz="800" b="1" baseline="30000" dirty="0"/>
                        <a:t>ème</a:t>
                      </a:r>
                      <a:r>
                        <a:rPr lang="fr-FR" sz="800" b="1" dirty="0"/>
                        <a:t> et +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800" b="1" dirty="0"/>
                        <a:t>165€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MERCREDI</a:t>
                      </a:r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17h30-19h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76102"/>
                  </a:ext>
                </a:extLst>
              </a:tr>
              <a:tr h="23394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/>
                        <a:t>CONFIRMES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JEUDI</a:t>
                      </a:r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19H-20H30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555984"/>
                  </a:ext>
                </a:extLst>
              </a:tr>
              <a:tr h="31629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/>
                        <a:t>ADULTES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/>
                        <a:t>145€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MARDI</a:t>
                      </a:r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19h30-20h30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2075062"/>
                  </a:ext>
                </a:extLst>
              </a:tr>
              <a:tr h="207743">
                <a:tc gridSpan="4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DANSE SALON (Tango, Madison, Rock, </a:t>
                      </a:r>
                      <a:r>
                        <a:rPr lang="fr-FR" sz="9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</a:t>
                      </a:r>
                      <a:r>
                        <a:rPr lang="fr-FR" sz="9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9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</a:t>
                      </a:r>
                      <a:r>
                        <a:rPr lang="fr-FR" sz="9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9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</a:t>
                      </a:r>
                      <a:r>
                        <a:rPr lang="fr-FR" sz="9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Salsa, </a:t>
                      </a:r>
                      <a:r>
                        <a:rPr lang="fr-FR" sz="9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Méringué</a:t>
                      </a:r>
                      <a:r>
                        <a:rPr lang="fr-FR" sz="9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..)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887872"/>
                  </a:ext>
                </a:extLst>
              </a:tr>
              <a:tr h="31629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/>
                        <a:t>DEBUTANTS /INTERMEDIAIRE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800" b="1" dirty="0"/>
                        <a:t>90€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VENDREDI</a:t>
                      </a:r>
                    </a:p>
                    <a:p>
                      <a:pPr algn="ctr"/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19h15-20h15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GYMNASE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3711848"/>
                  </a:ext>
                </a:extLst>
              </a:tr>
              <a:tr h="32330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/>
                        <a:t>CONFIRMES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VENDREDI</a:t>
                      </a:r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20H15-21H15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269641"/>
                  </a:ext>
                </a:extLst>
              </a:tr>
              <a:tr h="222715">
                <a:tc gridSpan="6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ACTIVITES MUSICALES</a:t>
                      </a:r>
                      <a:endParaRPr lang="fr-FR" sz="8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5989572"/>
                  </a:ext>
                </a:extLst>
              </a:tr>
              <a:tr h="55959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/>
                        <a:t>DJEMBE</a:t>
                      </a:r>
                      <a:r>
                        <a:rPr lang="fr-FR" sz="800" dirty="0"/>
                        <a:t> 1h30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Minimum 9 participants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/>
                        <a:t>180€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LUNDI</a:t>
                      </a:r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18h30-20h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SALLE HEXAGONALE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Randall</a:t>
                      </a:r>
                    </a:p>
                    <a:p>
                      <a:pPr algn="ctr"/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06 65 66 43 19</a:t>
                      </a:r>
                      <a:endParaRPr lang="fr-FR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D. DAMOIS</a:t>
                      </a:r>
                    </a:p>
                    <a:p>
                      <a:pPr algn="ctr"/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02 35 55 51 84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48361"/>
                  </a:ext>
                </a:extLst>
              </a:tr>
              <a:tr h="232074">
                <a:tc gridSpan="4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COURS COLLECTIFS (30 cours pour l’année)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157794"/>
                  </a:ext>
                </a:extLst>
              </a:tr>
              <a:tr h="41735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/>
                        <a:t>GUITARE 1h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Minimum 5 participants</a:t>
                      </a:r>
                      <a:endParaRPr lang="fr-FR" sz="700" dirty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/>
                        <a:t>285€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MERCREDI A.M.</a:t>
                      </a:r>
                    </a:p>
                    <a:p>
                      <a:pPr algn="ctr"/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JEUDI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BIBLIOTHEQUE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Sébastien GAUTIER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06 26 53 29 34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6445870"/>
                  </a:ext>
                </a:extLst>
              </a:tr>
              <a:tr h="207743">
                <a:tc gridSpan="4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COURS INDIVIDUELS (30 cours pour l’année)</a:t>
                      </a:r>
                      <a:endParaRPr lang="fr-FR" sz="9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3274275"/>
                  </a:ext>
                </a:extLst>
              </a:tr>
              <a:tr h="49830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/>
                        <a:t>GUITARE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/>
                        <a:t>Mercredi – jeudi 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800" b="1" dirty="0"/>
                        <a:t>1/2 heure</a:t>
                      </a:r>
                    </a:p>
                    <a:p>
                      <a:pPr algn="ctr"/>
                      <a:r>
                        <a:rPr lang="fr-FR" sz="800" b="1" dirty="0"/>
                        <a:t>500€</a:t>
                      </a:r>
                    </a:p>
                    <a:p>
                      <a:pPr algn="ctr"/>
                      <a:r>
                        <a:rPr lang="fr-FR" sz="800" b="1" dirty="0"/>
                        <a:t>(167€ * 2 + 166€)</a:t>
                      </a:r>
                    </a:p>
                    <a:p>
                      <a:pPr algn="ctr"/>
                      <a:endParaRPr lang="fr-FR" sz="800" b="1" dirty="0"/>
                    </a:p>
                    <a:p>
                      <a:pPr algn="ctr"/>
                      <a:r>
                        <a:rPr lang="fr-FR" sz="800" b="1" dirty="0"/>
                        <a:t>3/4 heure </a:t>
                      </a:r>
                    </a:p>
                    <a:p>
                      <a:pPr algn="ctr"/>
                      <a:r>
                        <a:rPr lang="fr-FR" sz="800" b="1" dirty="0"/>
                        <a:t>710€</a:t>
                      </a:r>
                    </a:p>
                    <a:p>
                      <a:pPr algn="ctr"/>
                      <a:r>
                        <a:rPr lang="fr-FR" sz="800" b="1" dirty="0"/>
                        <a:t>(237€ * 2 + 236 €)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voir avec les professeurs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BIBLIOTHEQUE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Sébastien GAUTIER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06 26 53 29 34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795173"/>
                  </a:ext>
                </a:extLst>
              </a:tr>
              <a:tr h="49830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/>
                        <a:t>PIANO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/>
                        <a:t>Mercredi  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SALLE POLYVALENTE</a:t>
                      </a:r>
                      <a:endParaRPr lang="fr-FR" sz="800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Gabriel CHEVROT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06 65 07 58 65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3384264"/>
                  </a:ext>
                </a:extLst>
              </a:tr>
              <a:tr h="222715">
                <a:tc gridSpan="6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ACTIVITES DIVERSES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ACTIVITES MUSICALES</a:t>
                      </a:r>
                      <a:endParaRPr lang="fr-FR" sz="800" dirty="0"/>
                    </a:p>
                    <a:p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9048937"/>
                  </a:ext>
                </a:extLst>
              </a:tr>
              <a:tr h="49830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/>
                        <a:t>ASSISTANTES MATERNELLES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/>
                        <a:t>Adhésion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MARDI et VENDREDI</a:t>
                      </a:r>
                    </a:p>
                    <a:p>
                      <a:pPr algn="ctr"/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9h30 – 12h30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/>
                        <a:t>SALLE HEXAGONALE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A. MOREAU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06 10 01 44 58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20976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2E47E6F-538B-F592-8F72-A4EF7EDE310A}"/>
              </a:ext>
            </a:extLst>
          </p:cNvPr>
          <p:cNvSpPr/>
          <p:nvPr/>
        </p:nvSpPr>
        <p:spPr>
          <a:xfrm>
            <a:off x="765712" y="119548"/>
            <a:ext cx="5326574" cy="201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dirty="0">
                <a:solidFill>
                  <a:schemeClr val="tx1"/>
                </a:solidFill>
              </a:rPr>
              <a:t> </a:t>
            </a:r>
            <a:r>
              <a:rPr lang="fr-FR" sz="1138" b="1" dirty="0">
                <a:solidFill>
                  <a:schemeClr val="tx1"/>
                </a:solidFill>
              </a:rPr>
              <a:t>Pour valider les cours collectifs, un nombre minimum de participants est requis.</a:t>
            </a:r>
          </a:p>
        </p:txBody>
      </p:sp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4A14C473-1CE5-F51D-DD16-49DA9E2F84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235288"/>
              </p:ext>
            </p:extLst>
          </p:nvPr>
        </p:nvGraphicFramePr>
        <p:xfrm>
          <a:off x="1347449" y="7908588"/>
          <a:ext cx="4425439" cy="1978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8678">
                  <a:extLst>
                    <a:ext uri="{9D8B030D-6E8A-4147-A177-3AD203B41FA5}">
                      <a16:colId xmlns:a16="http://schemas.microsoft.com/office/drawing/2014/main" val="4016235061"/>
                    </a:ext>
                  </a:extLst>
                </a:gridCol>
                <a:gridCol w="2736761">
                  <a:extLst>
                    <a:ext uri="{9D8B030D-6E8A-4147-A177-3AD203B41FA5}">
                      <a16:colId xmlns:a16="http://schemas.microsoft.com/office/drawing/2014/main" val="97507655"/>
                    </a:ext>
                  </a:extLst>
                </a:gridCol>
              </a:tblGrid>
              <a:tr h="348271"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DATES A RETENIR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7711009"/>
                  </a:ext>
                </a:extLst>
              </a:tr>
              <a:tr h="325947">
                <a:tc>
                  <a:txBody>
                    <a:bodyPr/>
                    <a:lstStyle/>
                    <a:p>
                      <a:r>
                        <a:rPr lang="fr-FR" sz="1000" b="1" dirty="0"/>
                        <a:t>Assemblée Générale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00" dirty="0"/>
                        <a:t>Vendredi 14 Novembre 2025 à partir de 18h30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972801"/>
                  </a:ext>
                </a:extLst>
              </a:tr>
              <a:tr h="325947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fr-FR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Audition musicale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00" dirty="0"/>
                        <a:t>Vendredi 5 juin 2026 à partir de 18h30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172368"/>
                  </a:ext>
                </a:extLst>
              </a:tr>
              <a:tr h="325947">
                <a:tc>
                  <a:txBody>
                    <a:bodyPr/>
                    <a:lstStyle/>
                    <a:p>
                      <a:r>
                        <a:rPr lang="fr-FR" sz="1000" b="1" dirty="0"/>
                        <a:t>Atelier Théâtre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00" dirty="0"/>
                        <a:t>Samedi 13 Juin 2026 à partir de 20h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8065610"/>
                  </a:ext>
                </a:extLst>
              </a:tr>
              <a:tr h="325947">
                <a:tc rowSpan="2">
                  <a:txBody>
                    <a:bodyPr/>
                    <a:lstStyle/>
                    <a:p>
                      <a:pPr algn="l"/>
                      <a:r>
                        <a:rPr lang="fr-FR" sz="1000" b="1" dirty="0"/>
                        <a:t>Spectacle de Danse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00" dirty="0"/>
                        <a:t>Samedi 20 Juin 2026 à partir de 21h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5750679"/>
                  </a:ext>
                </a:extLst>
              </a:tr>
              <a:tr h="325947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00" dirty="0"/>
                        <a:t>Dimanche 21 Juin 2026 à partir de 15h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2221647"/>
                  </a:ext>
                </a:extLst>
              </a:tr>
            </a:tbl>
          </a:graphicData>
        </a:graphic>
      </p:graphicFrame>
      <p:pic>
        <p:nvPicPr>
          <p:cNvPr id="4" name="Graphique 3" descr="Drame avec un remplissage uni">
            <a:extLst>
              <a:ext uri="{FF2B5EF4-FFF2-40B4-BE49-F238E27FC236}">
                <a16:creationId xmlns:a16="http://schemas.microsoft.com/office/drawing/2014/main" id="{6830306A-CEB3-A964-F9C5-B43D8DB4C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82059" y="8586279"/>
            <a:ext cx="281900" cy="281900"/>
          </a:xfrm>
          <a:prstGeom prst="rect">
            <a:avLst/>
          </a:prstGeom>
        </p:spPr>
      </p:pic>
      <p:pic>
        <p:nvPicPr>
          <p:cNvPr id="8" name="Graphique 7" descr="Notes de musique avec un remplissage uni">
            <a:extLst>
              <a:ext uri="{FF2B5EF4-FFF2-40B4-BE49-F238E27FC236}">
                <a16:creationId xmlns:a16="http://schemas.microsoft.com/office/drawing/2014/main" id="{B05695EF-37A4-2A70-243B-48702CD1AD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77418" y="8289008"/>
            <a:ext cx="270897" cy="284709"/>
          </a:xfrm>
          <a:prstGeom prst="rect">
            <a:avLst/>
          </a:prstGeom>
        </p:spPr>
      </p:pic>
      <p:pic>
        <p:nvPicPr>
          <p:cNvPr id="10" name="Graphique 9" descr="Danse avec un remplissage uni">
            <a:extLst>
              <a:ext uri="{FF2B5EF4-FFF2-40B4-BE49-F238E27FC236}">
                <a16:creationId xmlns:a16="http://schemas.microsoft.com/office/drawing/2014/main" id="{B0217649-80BB-284B-767B-20CE95807C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86902" y="8893066"/>
            <a:ext cx="379717" cy="37971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545A7F1-7042-F027-20FC-67D93650E8D3}"/>
              </a:ext>
            </a:extLst>
          </p:cNvPr>
          <p:cNvSpPr txBox="1"/>
          <p:nvPr/>
        </p:nvSpPr>
        <p:spPr>
          <a:xfrm>
            <a:off x="5990528" y="72862"/>
            <a:ext cx="13716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2025/2026</a:t>
            </a:r>
          </a:p>
        </p:txBody>
      </p:sp>
    </p:spTree>
    <p:extLst>
      <p:ext uri="{BB962C8B-B14F-4D97-AF65-F5344CB8AC3E}">
        <p14:creationId xmlns:p14="http://schemas.microsoft.com/office/powerpoint/2010/main" val="3489747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4">
            <a:extLst>
              <a:ext uri="{FF2B5EF4-FFF2-40B4-BE49-F238E27FC236}">
                <a16:creationId xmlns:a16="http://schemas.microsoft.com/office/drawing/2014/main" id="{DE1B2D58-2EB7-CAD8-5240-907591BBB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348024"/>
              </p:ext>
            </p:extLst>
          </p:nvPr>
        </p:nvGraphicFramePr>
        <p:xfrm>
          <a:off x="212941" y="419818"/>
          <a:ext cx="6475958" cy="9438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1294">
                  <a:extLst>
                    <a:ext uri="{9D8B030D-6E8A-4147-A177-3AD203B41FA5}">
                      <a16:colId xmlns:a16="http://schemas.microsoft.com/office/drawing/2014/main" val="949537855"/>
                    </a:ext>
                  </a:extLst>
                </a:gridCol>
                <a:gridCol w="987638">
                  <a:extLst>
                    <a:ext uri="{9D8B030D-6E8A-4147-A177-3AD203B41FA5}">
                      <a16:colId xmlns:a16="http://schemas.microsoft.com/office/drawing/2014/main" val="1028920588"/>
                    </a:ext>
                  </a:extLst>
                </a:gridCol>
                <a:gridCol w="1121475">
                  <a:extLst>
                    <a:ext uri="{9D8B030D-6E8A-4147-A177-3AD203B41FA5}">
                      <a16:colId xmlns:a16="http://schemas.microsoft.com/office/drawing/2014/main" val="1729380974"/>
                    </a:ext>
                  </a:extLst>
                </a:gridCol>
                <a:gridCol w="945304">
                  <a:extLst>
                    <a:ext uri="{9D8B030D-6E8A-4147-A177-3AD203B41FA5}">
                      <a16:colId xmlns:a16="http://schemas.microsoft.com/office/drawing/2014/main" val="1668892951"/>
                    </a:ext>
                  </a:extLst>
                </a:gridCol>
                <a:gridCol w="1039667">
                  <a:extLst>
                    <a:ext uri="{9D8B030D-6E8A-4147-A177-3AD203B41FA5}">
                      <a16:colId xmlns:a16="http://schemas.microsoft.com/office/drawing/2014/main" val="421125334"/>
                    </a:ext>
                  </a:extLst>
                </a:gridCol>
                <a:gridCol w="930580">
                  <a:extLst>
                    <a:ext uri="{9D8B030D-6E8A-4147-A177-3AD203B41FA5}">
                      <a16:colId xmlns:a16="http://schemas.microsoft.com/office/drawing/2014/main" val="421144138"/>
                    </a:ext>
                  </a:extLst>
                </a:gridCol>
              </a:tblGrid>
              <a:tr h="224045">
                <a:tc gridSpan="6"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ACTIVITES CULTURELLES / MANUELLES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574045"/>
                  </a:ext>
                </a:extLst>
              </a:tr>
              <a:tr h="344539"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ACTIVITE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TARIF </a:t>
                      </a:r>
                    </a:p>
                    <a:p>
                      <a:pPr algn="ctr"/>
                      <a:r>
                        <a:rPr lang="fr-FR" sz="900" b="1" dirty="0"/>
                        <a:t>ANNUEL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HORAIRE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LIEU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ANIMATEUR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CONTACT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0921362"/>
                  </a:ext>
                </a:extLst>
              </a:tr>
              <a:tr h="419848">
                <a:tc>
                  <a:txBody>
                    <a:bodyPr/>
                    <a:lstStyle/>
                    <a:p>
                      <a:r>
                        <a:rPr lang="fr-FR" sz="800" b="1" dirty="0"/>
                        <a:t>THEATRE</a:t>
                      </a:r>
                    </a:p>
                    <a:p>
                      <a:r>
                        <a:rPr lang="fr-FR" sz="800" b="1" dirty="0"/>
                        <a:t>Enfants : 7/18 ans</a:t>
                      </a:r>
                    </a:p>
                    <a:p>
                      <a:r>
                        <a:rPr lang="fr-FR" sz="700" dirty="0"/>
                        <a:t>Minimum 8 participants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/>
                        <a:t>175€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/>
                        <a:t>LUNDI</a:t>
                      </a:r>
                      <a:r>
                        <a:rPr lang="fr-FR" sz="800" dirty="0"/>
                        <a:t> </a:t>
                      </a:r>
                    </a:p>
                    <a:p>
                      <a:pPr algn="ctr"/>
                      <a:r>
                        <a:rPr lang="fr-FR" sz="800" dirty="0"/>
                        <a:t>18h-20h30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GYMNASE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FR" sz="800" b="1" dirty="0"/>
                        <a:t>Virginie GROUARD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FR" sz="800" b="1" dirty="0"/>
                        <a:t>SECRETARIAT</a:t>
                      </a:r>
                      <a:r>
                        <a:rPr lang="fr-FR" sz="800" dirty="0"/>
                        <a:t> </a:t>
                      </a:r>
                    </a:p>
                    <a:p>
                      <a:pPr algn="ctr"/>
                      <a:r>
                        <a:rPr lang="fr-FR" sz="800" dirty="0"/>
                        <a:t>02 35 26 06 77 </a:t>
                      </a:r>
                    </a:p>
                    <a:p>
                      <a:pPr algn="ctr"/>
                      <a:r>
                        <a:rPr lang="fr-FR" sz="800" dirty="0"/>
                        <a:t>06 67 82 84 14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91050928"/>
                  </a:ext>
                </a:extLst>
              </a:tr>
              <a:tr h="419848">
                <a:tc>
                  <a:txBody>
                    <a:bodyPr/>
                    <a:lstStyle/>
                    <a:p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THEATRE</a:t>
                      </a:r>
                    </a:p>
                    <a:p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Adultes 1h30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/>
                        <a:t>Minimum 10 participants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/>
                        <a:t>215€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/>
                        <a:t>VENDREDI</a:t>
                      </a:r>
                    </a:p>
                    <a:p>
                      <a:pPr algn="ctr"/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18-19H30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SALLE HEXAGONALE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257514"/>
                  </a:ext>
                </a:extLst>
              </a:tr>
              <a:tr h="420762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MES MOTS RIENT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5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Atelier ludique pour la mémoire 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5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!</a:t>
                      </a:r>
                      <a:r>
                        <a:rPr lang="fr-FR" sz="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Maxi 12 participants</a:t>
                      </a:r>
                      <a:endParaRPr lang="fr-FR" sz="6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/>
                        <a:t>185€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Lundi</a:t>
                      </a:r>
                    </a:p>
                    <a:p>
                      <a:pPr algn="ctr"/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10h-11h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/>
                        <a:t>SALLE HEXAGONALE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357206"/>
                  </a:ext>
                </a:extLst>
              </a:tr>
              <a:tr h="434909">
                <a:tc>
                  <a:txBody>
                    <a:bodyPr/>
                    <a:lstStyle/>
                    <a:p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TRAVAUX DE CARTERIE, BOITES DECORATIVES, PLIAGES…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Adhésion + </a:t>
                      </a:r>
                    </a:p>
                    <a:p>
                      <a:pPr algn="ctr"/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participation </a:t>
                      </a:r>
                    </a:p>
                    <a:p>
                      <a:pPr algn="ctr"/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fournitures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LUNDI</a:t>
                      </a:r>
                      <a:r>
                        <a:rPr lang="fr-FR" sz="800" dirty="0"/>
                        <a:t> </a:t>
                      </a:r>
                    </a:p>
                    <a:p>
                      <a:pPr algn="ctr"/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14h-17h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SALLE POLYVALENTE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Sans </a:t>
                      </a:r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animateur</a:t>
                      </a:r>
                      <a:r>
                        <a:rPr lang="fr-FR" sz="800" dirty="0"/>
                        <a:t> mais se rencontrer et partager son savoir-faire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A. M. MOREL</a:t>
                      </a:r>
                    </a:p>
                    <a:p>
                      <a:pPr algn="ctr"/>
                      <a:r>
                        <a:rPr lang="en-US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02 35 55 50 57</a:t>
                      </a:r>
                      <a:endParaRPr lang="fr-FR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395647"/>
                  </a:ext>
                </a:extLst>
              </a:tr>
              <a:tr h="389130">
                <a:tc>
                  <a:txBody>
                    <a:bodyPr/>
                    <a:lstStyle/>
                    <a:p>
                      <a:r>
                        <a:rPr lang="fr-FR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PEINTURE LOISIR (Toutes </a:t>
                      </a:r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techniques</a:t>
                      </a:r>
                      <a:r>
                        <a:rPr lang="fr-FR" sz="800" dirty="0"/>
                        <a:t>) pas de débutant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/>
                        <a:t>Adhésion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JEUDI</a:t>
                      </a:r>
                    </a:p>
                    <a:p>
                      <a:pPr algn="ctr"/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14h-16h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SALLE POLYVALENTE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J. CARIOU</a:t>
                      </a:r>
                    </a:p>
                    <a:p>
                      <a:pPr algn="ctr"/>
                      <a:r>
                        <a:rPr lang="pt-B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02 35 55 52 39</a:t>
                      </a:r>
                      <a:endParaRPr lang="fr-FR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8261457"/>
                  </a:ext>
                </a:extLst>
              </a:tr>
              <a:tr h="434909">
                <a:tc>
                  <a:txBody>
                    <a:bodyPr/>
                    <a:lstStyle/>
                    <a:p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ATELIER MANGA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Maxi 12 participants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165€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Lundi</a:t>
                      </a:r>
                    </a:p>
                    <a:p>
                      <a:pPr algn="ctr"/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18h30-20h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SALLE POLYVALENTE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Michaël TACITE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/>
                        <a:t>SECRETARIAT</a:t>
                      </a:r>
                      <a:r>
                        <a:rPr lang="fr-FR" sz="800" dirty="0"/>
                        <a:t> </a:t>
                      </a:r>
                    </a:p>
                    <a:p>
                      <a:pPr algn="ctr"/>
                      <a:r>
                        <a:rPr lang="fr-FR" sz="800" dirty="0"/>
                        <a:t>02 35 26 06 77 </a:t>
                      </a:r>
                    </a:p>
                    <a:p>
                      <a:pPr algn="ctr"/>
                      <a:r>
                        <a:rPr lang="fr-FR" sz="800" dirty="0"/>
                        <a:t>06 67 82 84 14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427652"/>
                  </a:ext>
                </a:extLst>
              </a:tr>
              <a:tr h="649776">
                <a:tc>
                  <a:txBody>
                    <a:bodyPr/>
                    <a:lstStyle/>
                    <a:p>
                      <a:r>
                        <a:rPr lang="fr-FR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BIBLIOTHEQUE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Gratuit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/>
                        <a:t>MERCREDI</a:t>
                      </a:r>
                      <a:r>
                        <a:rPr lang="fr-FR" sz="800" dirty="0"/>
                        <a:t>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10h30-12h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JEUDI</a:t>
                      </a:r>
                      <a:r>
                        <a:rPr lang="fr-FR" sz="800" dirty="0"/>
                        <a:t>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16H30-18H</a:t>
                      </a:r>
                      <a:endParaRPr lang="fr-FR" sz="800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MAISON </a:t>
                      </a:r>
                    </a:p>
                    <a:p>
                      <a:pPr algn="ctr"/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 </a:t>
                      </a:r>
                    </a:p>
                    <a:p>
                      <a:pPr algn="ctr"/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ASSOCIATIONS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Monique AGIE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Gisèle BERTIN</a:t>
                      </a:r>
                    </a:p>
                    <a:p>
                      <a:pPr algn="ctr"/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Josiane BREUS</a:t>
                      </a:r>
                    </a:p>
                    <a:p>
                      <a:pPr algn="ctr"/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M. France CLAUDE</a:t>
                      </a:r>
                    </a:p>
                    <a:p>
                      <a:pPr algn="ctr"/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Martine GELLERAT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Monique AGIE</a:t>
                      </a:r>
                    </a:p>
                    <a:p>
                      <a:pPr algn="ctr"/>
                      <a:r>
                        <a:rPr lang="de-DE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02 35 55 52 95</a:t>
                      </a:r>
                      <a:endParaRPr lang="fr-FR" sz="800" dirty="0"/>
                    </a:p>
                    <a:p>
                      <a:pPr algn="ctr"/>
                      <a:endParaRPr lang="fr-FR" sz="800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7302271"/>
                  </a:ext>
                </a:extLst>
              </a:tr>
              <a:tr h="49722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SORTIES CULTURELLES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Adhésion (+frais)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Information par lettre ou mail aux inscrits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Isabelle MONZIE BORREMANS</a:t>
                      </a:r>
                    </a:p>
                    <a:p>
                      <a:pPr algn="ctr"/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Jean-Paul BREUS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FR" sz="800" b="1" dirty="0"/>
                        <a:t>SECRETARIAT</a:t>
                      </a:r>
                      <a:r>
                        <a:rPr lang="fr-FR" sz="800" dirty="0"/>
                        <a:t> </a:t>
                      </a:r>
                    </a:p>
                    <a:p>
                      <a:pPr algn="ctr"/>
                      <a:r>
                        <a:rPr lang="fr-FR" sz="800" dirty="0"/>
                        <a:t>02 35 26 06 77 </a:t>
                      </a:r>
                    </a:p>
                    <a:p>
                      <a:pPr algn="ctr"/>
                      <a:r>
                        <a:rPr lang="fr-FR" sz="800" dirty="0"/>
                        <a:t>06 67 82 84 14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9160518"/>
                  </a:ext>
                </a:extLst>
              </a:tr>
              <a:tr h="430600">
                <a:tc>
                  <a:txBody>
                    <a:bodyPr/>
                    <a:lstStyle/>
                    <a:p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BALADES A THEME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Minimum 18 participants</a:t>
                      </a:r>
                      <a:endParaRPr lang="fr-FR" sz="8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/>
                        <a:t>Adhésion</a:t>
                      </a:r>
                      <a:endParaRPr lang="fr-FR" sz="800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 2 derniers vendredis du mois </a:t>
                      </a:r>
                    </a:p>
                    <a:p>
                      <a:pPr algn="ctr"/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14h30-16h30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Isabelle MONZIE BORREMANS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fr-FR" sz="800" b="1" dirty="0"/>
                        <a:t>SECRETARIAT</a:t>
                      </a:r>
                      <a:r>
                        <a:rPr lang="fr-FR" sz="800" dirty="0"/>
                        <a:t> </a:t>
                      </a:r>
                    </a:p>
                    <a:p>
                      <a:pPr algn="ctr"/>
                      <a:r>
                        <a:rPr lang="fr-FR" sz="800" dirty="0"/>
                        <a:t>02 35 26 06 77 </a:t>
                      </a:r>
                    </a:p>
                    <a:p>
                      <a:pPr algn="ctr"/>
                      <a:r>
                        <a:rPr lang="fr-FR" sz="800" dirty="0"/>
                        <a:t>06 67 82 84 14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2485968"/>
                  </a:ext>
                </a:extLst>
              </a:tr>
              <a:tr h="392868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Atelier Produits Ménagers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Adhésion (+frais)</a:t>
                      </a:r>
                    </a:p>
                    <a:p>
                      <a:pPr algn="ctr"/>
                      <a:endParaRPr lang="fr-FR" sz="800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 octobre 2025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 février 2026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/>
                        <a:t>SALLE HEXAGONALE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0279242"/>
                  </a:ext>
                </a:extLst>
              </a:tr>
              <a:tr h="224045">
                <a:tc gridSpan="6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ACTIVITES SPORTIVES / DANSE</a:t>
                      </a:r>
                      <a:endParaRPr lang="fr-FR" sz="800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796530"/>
                  </a:ext>
                </a:extLst>
              </a:tr>
              <a:tr h="344539"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ACTIVITE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TARIF </a:t>
                      </a:r>
                    </a:p>
                    <a:p>
                      <a:pPr algn="ctr"/>
                      <a:r>
                        <a:rPr lang="fr-FR" sz="900" b="1" dirty="0"/>
                        <a:t>ANNUEL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HORAIRE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LIEU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ANIMATEUR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/>
                        <a:t>CONTACT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1739800"/>
                  </a:ext>
                </a:extLst>
              </a:tr>
              <a:tr h="5252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PILATES 1h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Minimum 10 participants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fr-FR" sz="7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ème</a:t>
                      </a:r>
                      <a:r>
                        <a:rPr lang="fr-FR" sz="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cours ouvert si suffisamment d’inscriptions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127€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MARDI</a:t>
                      </a:r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9h-10h OU</a:t>
                      </a:r>
                    </a:p>
                    <a:p>
                      <a:pPr algn="ctr"/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11h-12h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SALLE POLYVALENTE</a:t>
                      </a:r>
                    </a:p>
                    <a:p>
                      <a:pPr algn="ctr"/>
                      <a:endParaRPr lang="fr-FR" sz="800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Sofya</a:t>
                      </a:r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KOLTCHINA 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fr-FR" sz="800" b="1" dirty="0"/>
                        <a:t>SECRETARIAT</a:t>
                      </a:r>
                      <a:r>
                        <a:rPr lang="fr-FR" sz="800" dirty="0"/>
                        <a:t> </a:t>
                      </a:r>
                    </a:p>
                    <a:p>
                      <a:pPr algn="ctr"/>
                      <a:r>
                        <a:rPr lang="fr-FR" sz="800" dirty="0"/>
                        <a:t>02 35 26 06 77 </a:t>
                      </a:r>
                    </a:p>
                    <a:p>
                      <a:pPr algn="ctr"/>
                      <a:r>
                        <a:rPr lang="fr-FR" sz="800" dirty="0"/>
                        <a:t>06 67 82 84 14</a:t>
                      </a:r>
                      <a:endParaRPr lang="fr-FR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645703"/>
                  </a:ext>
                </a:extLst>
              </a:tr>
              <a:tr h="389130"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GYM DOUCE 1h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Minimum 10 participants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127€</a:t>
                      </a:r>
                    </a:p>
                    <a:p>
                      <a:pPr algn="ctr"/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COURS</a:t>
                      </a:r>
                    </a:p>
                    <a:p>
                      <a:pPr algn="ctr"/>
                      <a:endParaRPr lang="fr-FR" sz="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200 €</a:t>
                      </a:r>
                    </a:p>
                    <a:p>
                      <a:pPr algn="ctr"/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COURS</a:t>
                      </a:r>
                    </a:p>
                    <a:p>
                      <a:pPr algn="ctr"/>
                      <a:endParaRPr lang="fr-FR" sz="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MARDI</a:t>
                      </a:r>
                      <a:r>
                        <a:rPr lang="fr-FR" sz="800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10h-11h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SALLE POLYVALENTE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Sofya</a:t>
                      </a:r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KOLTCHINA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4974348"/>
                  </a:ext>
                </a:extLst>
              </a:tr>
              <a:tr h="31441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JEUDI </a:t>
                      </a:r>
                    </a:p>
                    <a:p>
                      <a:pPr algn="ctr"/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10h-11h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GYMNASE</a:t>
                      </a:r>
                      <a:endParaRPr lang="fr-FR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FR" sz="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Sabrina ZAIA</a:t>
                      </a:r>
                      <a:endParaRPr lang="fr-FR" sz="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fr-FR" sz="800" b="1" dirty="0"/>
                        <a:t>SECRETARIAT</a:t>
                      </a:r>
                      <a:r>
                        <a:rPr lang="fr-FR" sz="800" dirty="0"/>
                        <a:t> </a:t>
                      </a:r>
                    </a:p>
                    <a:p>
                      <a:pPr algn="ctr"/>
                      <a:r>
                        <a:rPr lang="fr-FR" sz="800" dirty="0"/>
                        <a:t>02 35 26 06 77 </a:t>
                      </a:r>
                    </a:p>
                    <a:p>
                      <a:pPr algn="ctr"/>
                      <a:r>
                        <a:rPr lang="fr-FR" sz="800" dirty="0"/>
                        <a:t>06 67 82 84 14</a:t>
                      </a:r>
                      <a:endParaRPr lang="fr-FR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7310404"/>
                  </a:ext>
                </a:extLst>
              </a:tr>
              <a:tr h="31441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STEP CHOREGRAPHIE 1h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Minimum 10 participants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MARDI</a:t>
                      </a:r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18h30-19h30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00403282"/>
                  </a:ext>
                </a:extLst>
              </a:tr>
              <a:tr h="57046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GYM DYNAMIQUE 1h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Minimum 10 participants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MERCREDI</a:t>
                      </a:r>
                    </a:p>
                    <a:p>
                      <a:pPr algn="ctr"/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19h-20h</a:t>
                      </a:r>
                    </a:p>
                    <a:p>
                      <a:pPr algn="ctr"/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JEUDI</a:t>
                      </a:r>
                      <a:r>
                        <a:rPr lang="fr-FR" sz="9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9h-10h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87148908"/>
                  </a:ext>
                </a:extLst>
              </a:tr>
              <a:tr h="43490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YOGA / RELAXATION 1h30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Minimum 10 participants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140€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MERCREDI</a:t>
                      </a:r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17h-18h30 OU</a:t>
                      </a:r>
                    </a:p>
                    <a:p>
                      <a:pPr algn="ctr"/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18h30-20h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SALLE POLYVALENTE</a:t>
                      </a:r>
                    </a:p>
                    <a:p>
                      <a:pPr algn="ctr"/>
                      <a:endParaRPr lang="fr-FR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Valérie VERDIERE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M. AGIE</a:t>
                      </a:r>
                    </a:p>
                    <a:p>
                      <a:pPr algn="ctr"/>
                      <a:r>
                        <a:rPr lang="de-DE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02 35 55 52 95</a:t>
                      </a:r>
                      <a:endParaRPr lang="fr-FR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737454"/>
                  </a:ext>
                </a:extLst>
              </a:tr>
              <a:tr h="43490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SOPHROLOGIE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Minimum 5 participants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127€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MARDI</a:t>
                      </a:r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18h30-19h30</a:t>
                      </a:r>
                    </a:p>
                    <a:p>
                      <a:pPr algn="ctr"/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bimensuel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SALLE HEXAGONALE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Charlotte HERVIEU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/>
                        <a:t>SECRETARIAT</a:t>
                      </a:r>
                      <a:r>
                        <a:rPr lang="fr-FR" sz="800" dirty="0"/>
                        <a:t> </a:t>
                      </a:r>
                    </a:p>
                    <a:p>
                      <a:pPr algn="ctr"/>
                      <a:r>
                        <a:rPr lang="fr-FR" sz="800" dirty="0"/>
                        <a:t>02 35 26 06 77 </a:t>
                      </a:r>
                    </a:p>
                    <a:p>
                      <a:pPr algn="ctr"/>
                      <a:r>
                        <a:rPr lang="fr-FR" sz="800" dirty="0"/>
                        <a:t>06 67 82 84 14</a:t>
                      </a:r>
                      <a:endParaRPr lang="fr-FR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92245809"/>
                  </a:ext>
                </a:extLst>
              </a:tr>
              <a:tr h="72946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 ACTIVITES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BADMINTON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Pour les joueurs confirmés, les volants en plumes sont à la charge de chacun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20€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LUNDI</a:t>
                      </a:r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20h—22h</a:t>
                      </a:r>
                    </a:p>
                    <a:p>
                      <a:pPr algn="ctr"/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MERCREDI</a:t>
                      </a:r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20h-22h</a:t>
                      </a:r>
                    </a:p>
                    <a:p>
                      <a:pPr algn="ctr"/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DIMANCHE</a:t>
                      </a:r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10h-12h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GYMNASE</a:t>
                      </a:r>
                    </a:p>
                    <a:p>
                      <a:pPr algn="ctr"/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(selon disponibilité)</a:t>
                      </a:r>
                      <a:endParaRPr lang="fr-FR" sz="800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Olivia BENARD</a:t>
                      </a:r>
                    </a:p>
                    <a:p>
                      <a:pPr algn="ctr"/>
                      <a:r>
                        <a:rPr lang="fr-FR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Tanguy ROZEN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06 47 97 79 51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4639343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2E47E6F-538B-F592-8F72-A4EF7EDE310A}"/>
              </a:ext>
            </a:extLst>
          </p:cNvPr>
          <p:cNvSpPr/>
          <p:nvPr/>
        </p:nvSpPr>
        <p:spPr>
          <a:xfrm>
            <a:off x="765712" y="119548"/>
            <a:ext cx="5326574" cy="201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dirty="0">
                <a:solidFill>
                  <a:schemeClr val="tx1"/>
                </a:solidFill>
              </a:rPr>
              <a:t> </a:t>
            </a:r>
            <a:r>
              <a:rPr lang="fr-FR" sz="1138" b="1" dirty="0">
                <a:solidFill>
                  <a:schemeClr val="tx1"/>
                </a:solidFill>
              </a:rPr>
              <a:t>Pour valider les cours collectifs, un nombre minimum de participants est requis.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A447FA0-2BB6-759C-6A52-84AB94317053}"/>
              </a:ext>
            </a:extLst>
          </p:cNvPr>
          <p:cNvSpPr txBox="1"/>
          <p:nvPr/>
        </p:nvSpPr>
        <p:spPr>
          <a:xfrm>
            <a:off x="6003056" y="124200"/>
            <a:ext cx="13716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2025/2026</a:t>
            </a:r>
          </a:p>
        </p:txBody>
      </p:sp>
    </p:spTree>
    <p:extLst>
      <p:ext uri="{BB962C8B-B14F-4D97-AF65-F5344CB8AC3E}">
        <p14:creationId xmlns:p14="http://schemas.microsoft.com/office/powerpoint/2010/main" val="2239076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Tableau 37">
            <a:extLst>
              <a:ext uri="{FF2B5EF4-FFF2-40B4-BE49-F238E27FC236}">
                <a16:creationId xmlns:a16="http://schemas.microsoft.com/office/drawing/2014/main" id="{FBAEAB0B-20FF-5F12-4C1E-4C73429E47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318986"/>
              </p:ext>
            </p:extLst>
          </p:nvPr>
        </p:nvGraphicFramePr>
        <p:xfrm>
          <a:off x="740529" y="1836912"/>
          <a:ext cx="5376942" cy="2772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2314">
                  <a:extLst>
                    <a:ext uri="{9D8B030D-6E8A-4147-A177-3AD203B41FA5}">
                      <a16:colId xmlns:a16="http://schemas.microsoft.com/office/drawing/2014/main" val="1616615995"/>
                    </a:ext>
                  </a:extLst>
                </a:gridCol>
                <a:gridCol w="1792314">
                  <a:extLst>
                    <a:ext uri="{9D8B030D-6E8A-4147-A177-3AD203B41FA5}">
                      <a16:colId xmlns:a16="http://schemas.microsoft.com/office/drawing/2014/main" val="3097472619"/>
                    </a:ext>
                  </a:extLst>
                </a:gridCol>
                <a:gridCol w="1792314">
                  <a:extLst>
                    <a:ext uri="{9D8B030D-6E8A-4147-A177-3AD203B41FA5}">
                      <a16:colId xmlns:a16="http://schemas.microsoft.com/office/drawing/2014/main" val="1537884274"/>
                    </a:ext>
                  </a:extLst>
                </a:gridCol>
              </a:tblGrid>
              <a:tr h="27726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/>
                      </a:pPr>
                      <a:r>
                        <a:rPr kumimoji="0" lang="fr-FR" sz="13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fr-FR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ADHESION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/>
                      </a:pPr>
                      <a:r>
                        <a:rPr kumimoji="0" lang="fr-FR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Une seule cotisation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/>
                      </a:pPr>
                      <a:r>
                        <a:rPr kumimoji="0" lang="fr-FR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 par adhérent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/>
                      </a:pPr>
                      <a:r>
                        <a:rPr kumimoji="0" lang="fr-FR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pour toutes les activités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/>
                      </a:pPr>
                      <a:r>
                        <a:rPr kumimoji="0" lang="fr-FR" sz="1000" b="1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SAINT MARTIN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/>
                      </a:pPr>
                      <a:r>
                        <a:rPr kumimoji="0" lang="fr-FR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-18 ANS :       9€  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/>
                      </a:pPr>
                      <a:r>
                        <a:rPr kumimoji="0" lang="fr-FR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ADULTES :    11€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/>
                      </a:pPr>
                      <a:r>
                        <a:rPr kumimoji="0" lang="fr-FR" sz="1000" b="1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EXTERIEURS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/>
                      </a:pPr>
                      <a:r>
                        <a:rPr kumimoji="0" lang="fr-FR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-18 ANS :      15€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/>
                      </a:pPr>
                      <a:r>
                        <a:rPr kumimoji="0" lang="fr-FR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ADULTES:    19€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/>
                      </a:pPr>
                      <a:r>
                        <a:rPr kumimoji="0" lang="fr-FR" sz="7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Possibilité de faire un chèque global avec l’activité mais le noter au dos du chèque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000"/>
                      </a:pPr>
                      <a:r>
                        <a:rPr lang="fr-FR" sz="10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ENVELOPPE(S)</a:t>
                      </a:r>
                    </a:p>
                    <a:p>
                      <a:pPr algn="ctr" rtl="0">
                        <a:defRPr sz="1000"/>
                      </a:pPr>
                      <a:r>
                        <a:rPr lang="fr-FR" sz="10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timbrée(s)(par famille)</a:t>
                      </a:r>
                    </a:p>
                    <a:p>
                      <a:pPr algn="ctr" rtl="0">
                        <a:defRPr sz="1000"/>
                      </a:pPr>
                      <a:r>
                        <a:rPr lang="fr-FR" sz="10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à votre adresse</a:t>
                      </a:r>
                    </a:p>
                    <a:p>
                      <a:pPr algn="ctr" rtl="0">
                        <a:lnSpc>
                          <a:spcPts val="1500"/>
                        </a:lnSpc>
                        <a:defRPr sz="1000"/>
                      </a:pPr>
                      <a:endParaRPr lang="fr-FR" sz="1000" b="1" i="0" u="none" strike="noStrike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 rtl="0">
                        <a:lnSpc>
                          <a:spcPts val="1500"/>
                        </a:lnSpc>
                        <a:defRPr sz="1000"/>
                      </a:pPr>
                      <a:endParaRPr lang="fr-FR" sz="1000" b="1" i="0" u="none" strike="noStrike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 rtl="0">
                        <a:lnSpc>
                          <a:spcPts val="1500"/>
                        </a:lnSpc>
                        <a:defRPr sz="1000"/>
                      </a:pPr>
                      <a:endParaRPr lang="fr-FR" sz="1000" b="0" i="0" u="none" strike="noStrike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 rtl="0">
                        <a:lnSpc>
                          <a:spcPts val="1300"/>
                        </a:lnSpc>
                        <a:defRPr sz="1000"/>
                      </a:pPr>
                      <a:endParaRPr lang="fr-FR" sz="1000" b="0" i="0" u="none" strike="noStrike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 rtl="0">
                        <a:lnSpc>
                          <a:spcPts val="1500"/>
                        </a:lnSpc>
                        <a:defRPr sz="1000"/>
                      </a:pPr>
                      <a:endParaRPr lang="fr-FR" sz="1000" b="1" i="0" u="none" strike="noStrike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 rtl="0">
                        <a:lnSpc>
                          <a:spcPts val="1500"/>
                        </a:lnSpc>
                        <a:defRPr sz="1000"/>
                      </a:pPr>
                      <a:r>
                        <a:rPr lang="fr-FR" sz="10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SAINT MARTIN </a:t>
                      </a:r>
                    </a:p>
                    <a:p>
                      <a:pPr algn="ctr" rtl="0">
                        <a:lnSpc>
                          <a:spcPts val="1500"/>
                        </a:lnSpc>
                        <a:defRPr sz="1000"/>
                      </a:pPr>
                      <a:r>
                        <a:rPr lang="fr-FR" sz="10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 </a:t>
                      </a:r>
                      <a:r>
                        <a:rPr lang="fr-FR" sz="10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enveloppe par famille</a:t>
                      </a:r>
                    </a:p>
                    <a:p>
                      <a:pPr algn="ctr" rtl="0">
                        <a:defRPr sz="1000"/>
                      </a:pPr>
                      <a:endParaRPr lang="fr-FR" sz="1000" b="0" i="0" u="none" strike="noStrike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 rtl="0">
                        <a:lnSpc>
                          <a:spcPts val="1500"/>
                        </a:lnSpc>
                        <a:defRPr sz="1000"/>
                      </a:pPr>
                      <a:r>
                        <a:rPr lang="fr-FR" sz="10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EXTERIEURS</a:t>
                      </a:r>
                    </a:p>
                    <a:p>
                      <a:pPr algn="ctr" rtl="0">
                        <a:defRPr sz="1000"/>
                      </a:pPr>
                      <a:r>
                        <a:rPr lang="fr-FR" sz="10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 </a:t>
                      </a:r>
                      <a:r>
                        <a:rPr lang="fr-FR" sz="10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enveloppes par famille</a:t>
                      </a:r>
                    </a:p>
                    <a:p>
                      <a:pPr algn="ctr"/>
                      <a:endParaRPr lang="fr-FR" sz="10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000"/>
                      </a:pPr>
                      <a:r>
                        <a:rPr lang="fr-FR" sz="1000" b="1" i="0" u="none" strike="noStrike" baseline="0" dirty="0">
                          <a:solidFill>
                            <a:srgbClr val="000000"/>
                          </a:solidFill>
                          <a:latin typeface="Comic Sans MS"/>
                        </a:rPr>
                        <a:t> </a:t>
                      </a:r>
                      <a:r>
                        <a:rPr lang="fr-FR" sz="10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CERTIFICAT MEDICAL</a:t>
                      </a:r>
                    </a:p>
                    <a:p>
                      <a:pPr algn="ctr" rtl="0">
                        <a:defRPr sz="1000"/>
                      </a:pPr>
                      <a:r>
                        <a:rPr lang="fr-FR" sz="10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OBLIGATOIRE</a:t>
                      </a:r>
                    </a:p>
                    <a:p>
                      <a:pPr algn="ctr" rtl="0">
                        <a:defRPr sz="1000"/>
                      </a:pPr>
                      <a:endParaRPr lang="fr-FR" sz="1000" b="1" i="0" u="none" strike="noStrike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 rtl="0">
                        <a:defRPr sz="1000"/>
                      </a:pPr>
                      <a:r>
                        <a:rPr lang="fr-FR" sz="10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 fournir dès le premier</a:t>
                      </a:r>
                    </a:p>
                    <a:p>
                      <a:pPr algn="ctr" rtl="0">
                        <a:defRPr sz="1000"/>
                      </a:pPr>
                      <a:r>
                        <a:rPr lang="fr-FR" sz="10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jour des activités : </a:t>
                      </a:r>
                    </a:p>
                    <a:p>
                      <a:pPr algn="ctr" rtl="0">
                        <a:defRPr sz="1000"/>
                      </a:pPr>
                      <a:r>
                        <a:rPr lang="fr-FR" sz="10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gym, </a:t>
                      </a:r>
                      <a:r>
                        <a:rPr lang="fr-FR" sz="1000" b="1" i="0" u="none" strike="noStrike" baseline="0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step</a:t>
                      </a:r>
                      <a:r>
                        <a:rPr lang="fr-FR" sz="10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, danse </a:t>
                      </a:r>
                    </a:p>
                    <a:p>
                      <a:pPr algn="ctr"/>
                      <a:endParaRPr lang="fr-FR" sz="10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719912"/>
                  </a:ext>
                </a:extLst>
              </a:tr>
            </a:tbl>
          </a:graphicData>
        </a:graphic>
      </p:graphicFrame>
      <p:sp>
        <p:nvSpPr>
          <p:cNvPr id="48" name="ZoneTexte 47">
            <a:extLst>
              <a:ext uri="{FF2B5EF4-FFF2-40B4-BE49-F238E27FC236}">
                <a16:creationId xmlns:a16="http://schemas.microsoft.com/office/drawing/2014/main" id="{34C692E7-AFC0-031E-535B-78BE792F8E73}"/>
              </a:ext>
            </a:extLst>
          </p:cNvPr>
          <p:cNvSpPr txBox="1"/>
          <p:nvPr/>
        </p:nvSpPr>
        <p:spPr>
          <a:xfrm>
            <a:off x="740529" y="9078296"/>
            <a:ext cx="2268858" cy="842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975" dirty="0"/>
              <a:t> </a:t>
            </a:r>
            <a:r>
              <a:rPr lang="fr-FR" sz="975" b="1" dirty="0"/>
              <a:t>Association soutenue par le Département de la Seine Maritime</a:t>
            </a:r>
          </a:p>
          <a:p>
            <a:endParaRPr lang="fr-FR" sz="975" b="1" dirty="0"/>
          </a:p>
          <a:p>
            <a:endParaRPr lang="fr-FR" sz="975" b="1" dirty="0"/>
          </a:p>
          <a:p>
            <a:r>
              <a:rPr lang="fr-FR" sz="975" dirty="0"/>
              <a:t>		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C90729E-38C5-A55E-1BC9-41F317AF4D60}"/>
              </a:ext>
            </a:extLst>
          </p:cNvPr>
          <p:cNvSpPr txBox="1"/>
          <p:nvPr/>
        </p:nvSpPr>
        <p:spPr>
          <a:xfrm>
            <a:off x="338203" y="151686"/>
            <a:ext cx="6300591" cy="1658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b="1" dirty="0"/>
              <a:t>Mesdames,  Messieurs,					</a:t>
            </a:r>
          </a:p>
          <a:p>
            <a:pPr algn="just"/>
            <a:r>
              <a:rPr lang="fr-FR" sz="1100" b="1" dirty="0"/>
              <a:t>La période estivale est terminée, c’est l'heure de la rentrée ! Nous sommes heureux de vous retrouver pour cette nouvelle saison. Un panel d’activités est proposé pour les petits et les grands par le FOYER à travers cette bulle. Une équipe de professeurs et animateurs qualifiée, motivée et à votre écoute. Votre apprentissage n’en sera que meilleur. L'équipe des bénévoles et moi-même vous souhaitons une bonne reprise dans la joie et la bonne humeur.	</a:t>
            </a:r>
            <a:r>
              <a:rPr lang="fr-FR" sz="975" b="1" dirty="0"/>
              <a:t>				</a:t>
            </a:r>
          </a:p>
          <a:p>
            <a:r>
              <a:rPr lang="fr-FR" sz="975" b="1" dirty="0"/>
              <a:t>						                                                       La Présidente, Gaëlle BELLENGER</a:t>
            </a:r>
            <a:r>
              <a:rPr lang="fr-FR" sz="1138" b="1" dirty="0"/>
              <a:t>	</a:t>
            </a:r>
          </a:p>
          <a:p>
            <a:pPr algn="ctr"/>
            <a:r>
              <a:rPr lang="fr-FR" sz="1463" b="1" u="sng" dirty="0"/>
              <a:t>OBLIGATOIRE LE JOUR DE L'INSCRIPTION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4935AD1-B299-14C2-BCEB-8827241D0CD6}"/>
              </a:ext>
            </a:extLst>
          </p:cNvPr>
          <p:cNvSpPr/>
          <p:nvPr/>
        </p:nvSpPr>
        <p:spPr>
          <a:xfrm>
            <a:off x="338203" y="7029318"/>
            <a:ext cx="6300591" cy="2048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fr-FR" sz="1050" b="1" dirty="0">
                <a:solidFill>
                  <a:schemeClr val="tx1"/>
                </a:solidFill>
              </a:rPr>
              <a:t>Les cours débuteront, en principe, la semaine suivant les inscriptions (à confirmer auprès des professeurs).</a:t>
            </a:r>
          </a:p>
          <a:p>
            <a:pPr algn="just"/>
            <a:endParaRPr lang="fr-FR" sz="1050" b="1" dirty="0">
              <a:solidFill>
                <a:schemeClr val="tx1"/>
              </a:solidFill>
            </a:endParaRPr>
          </a:p>
          <a:p>
            <a:pPr algn="just"/>
            <a:r>
              <a:rPr lang="fr-FR" sz="1050" b="1" dirty="0">
                <a:solidFill>
                  <a:schemeClr val="tx1"/>
                </a:solidFill>
              </a:rPr>
              <a:t>PAIEMENT  (1 chèque par activité) à l'ordre du : FOYER DE ST MARTIN DU MANOIR</a:t>
            </a:r>
          </a:p>
          <a:p>
            <a:pPr algn="just"/>
            <a:r>
              <a:rPr lang="fr-FR" sz="1050" b="1" dirty="0">
                <a:solidFill>
                  <a:schemeClr val="tx1"/>
                </a:solidFill>
              </a:rPr>
              <a:t>Les dossiers PASS JEUNES 76 et ATOUTS Normandie sont acceptés par le foyer. </a:t>
            </a:r>
          </a:p>
          <a:p>
            <a:pPr algn="just"/>
            <a:r>
              <a:rPr lang="fr-FR" sz="1050" b="1" dirty="0">
                <a:solidFill>
                  <a:schemeClr val="tx1"/>
                </a:solidFill>
              </a:rPr>
              <a:t>Les CHEQUES VACANCES (ANCV) et COUPONS SPORTS (ANCV) ne sont plus acceptés par le foyer.</a:t>
            </a:r>
          </a:p>
          <a:p>
            <a:pPr algn="just"/>
            <a:endParaRPr lang="fr-FR" sz="1050" b="1" dirty="0">
              <a:solidFill>
                <a:schemeClr val="tx1"/>
              </a:solidFill>
            </a:endParaRPr>
          </a:p>
          <a:p>
            <a:pPr algn="just"/>
            <a:r>
              <a:rPr lang="fr-FR" sz="1050" b="1" u="sng" dirty="0">
                <a:solidFill>
                  <a:schemeClr val="tx1"/>
                </a:solidFill>
              </a:rPr>
              <a:t>Renseignements administratifs</a:t>
            </a:r>
            <a:r>
              <a:rPr lang="fr-FR" sz="1050" b="1" dirty="0">
                <a:solidFill>
                  <a:schemeClr val="tx1"/>
                </a:solidFill>
              </a:rPr>
              <a:t> :			</a:t>
            </a:r>
          </a:p>
          <a:p>
            <a:pPr algn="just"/>
            <a:r>
              <a:rPr lang="fr-FR" sz="1050" b="1" dirty="0">
                <a:solidFill>
                  <a:schemeClr val="tx1"/>
                </a:solidFill>
              </a:rPr>
              <a:t>Contact secrétariat (Vendredi de 9h à 12h) : 02 35 26 06 77 - Portable : 06 67 82 84 14 	</a:t>
            </a:r>
          </a:p>
          <a:p>
            <a:pPr algn="just"/>
            <a:r>
              <a:rPr lang="fr-FR" sz="1050" b="1" dirty="0">
                <a:solidFill>
                  <a:schemeClr val="tx1"/>
                </a:solidFill>
              </a:rPr>
              <a:t>Boîte aux lettres : Maison des Associations - Impasse de la Mairie - 76290 ST MARTIN DU MANOIR	</a:t>
            </a:r>
          </a:p>
          <a:p>
            <a:pPr algn="just"/>
            <a:r>
              <a:rPr lang="fr-FR" sz="1050" b="1" dirty="0">
                <a:solidFill>
                  <a:schemeClr val="tx1"/>
                </a:solidFill>
              </a:rPr>
              <a:t>SITE : </a:t>
            </a:r>
            <a:r>
              <a:rPr lang="fr-FR" sz="1050" b="1" dirty="0">
                <a:solidFill>
                  <a:schemeClr val="tx1"/>
                </a:solidFill>
                <a:hlinkClick r:id="rId2"/>
              </a:rPr>
              <a:t>https://foyerst.wixsite.com/foyer-st-martin</a:t>
            </a:r>
            <a:r>
              <a:rPr lang="fr-FR" sz="1050" b="1" dirty="0">
                <a:solidFill>
                  <a:schemeClr val="tx1"/>
                </a:solidFill>
              </a:rPr>
              <a:t> 		</a:t>
            </a:r>
          </a:p>
          <a:p>
            <a:pPr algn="just"/>
            <a:r>
              <a:rPr lang="fr-FR" sz="1050" b="1" dirty="0">
                <a:solidFill>
                  <a:schemeClr val="tx1"/>
                </a:solidFill>
              </a:rPr>
              <a:t>Courriel : </a:t>
            </a:r>
            <a:r>
              <a:rPr lang="fr-FR" sz="1050" b="1" dirty="0">
                <a:solidFill>
                  <a:schemeClr val="tx1"/>
                </a:solidFill>
                <a:hlinkClick r:id="rId3"/>
              </a:rPr>
              <a:t>foyersaintmartin@club-internet.fr</a:t>
            </a:r>
            <a:r>
              <a:rPr lang="fr-FR" sz="105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6" name="Picture 360">
            <a:extLst>
              <a:ext uri="{FF2B5EF4-FFF2-40B4-BE49-F238E27FC236}">
                <a16:creationId xmlns:a16="http://schemas.microsoft.com/office/drawing/2014/main" id="{00000000-0008-0000-0000-00007C05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63" y="8827304"/>
            <a:ext cx="1497582" cy="10464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08403D54-1B3D-08FF-3F9E-D348E9CA105D}"/>
              </a:ext>
            </a:extLst>
          </p:cNvPr>
          <p:cNvSpPr/>
          <p:nvPr/>
        </p:nvSpPr>
        <p:spPr>
          <a:xfrm>
            <a:off x="338203" y="4741699"/>
            <a:ext cx="6300590" cy="22942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fr-FR" sz="1200" b="1" dirty="0">
              <a:solidFill>
                <a:schemeClr val="tx1"/>
              </a:solidFill>
            </a:endParaRPr>
          </a:p>
          <a:p>
            <a:pPr algn="just"/>
            <a:r>
              <a:rPr lang="fr-FR" sz="1400" dirty="0">
                <a:solidFill>
                  <a:schemeClr val="tx1"/>
                </a:solidFill>
              </a:rPr>
              <a:t>                                              </a:t>
            </a:r>
            <a:r>
              <a:rPr lang="fr-FR" b="1" u="sng" dirty="0">
                <a:solidFill>
                  <a:schemeClr val="tx1"/>
                </a:solidFill>
              </a:rPr>
              <a:t>NOUVEAUTE 2025-2026</a:t>
            </a:r>
          </a:p>
          <a:p>
            <a:pPr algn="just"/>
            <a:endParaRPr lang="fr-FR" b="1" u="sng" dirty="0">
              <a:solidFill>
                <a:schemeClr val="tx1"/>
              </a:solidFill>
            </a:endParaRPr>
          </a:p>
          <a:p>
            <a:pPr algn="just"/>
            <a:r>
              <a:rPr lang="fr-FR" sz="1200" b="0" i="0" dirty="0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  <a:t>Nous sommes ravis de vous annoncer le lancement de séances de sophrologie ! </a:t>
            </a:r>
          </a:p>
          <a:p>
            <a:pPr algn="just"/>
            <a:r>
              <a:rPr lang="fr-FR" sz="1200" b="0" i="0" dirty="0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  <a:t>Une méthode douce et accessible à tous, quel que soit l’âge ou la condition physique.</a:t>
            </a:r>
          </a:p>
          <a:p>
            <a:pPr algn="just"/>
            <a:r>
              <a:rPr lang="fr-FR" sz="1200" dirty="0">
                <a:solidFill>
                  <a:srgbClr val="323130"/>
                </a:solidFill>
                <a:latin typeface="Segoe UI" panose="020B0502040204020203" pitchFamily="34" charset="0"/>
              </a:rPr>
              <a:t>La sophrologie est une méthode de relaxation dynamique alliant respiration, visualisation et méditation. Elle offre plusieurs bienfaits : réduction du stress, amélioration du sommeil, confiance en soi, gestion de la douleur</a:t>
            </a:r>
            <a:r>
              <a:rPr lang="fr-FR" sz="1200">
                <a:solidFill>
                  <a:srgbClr val="323130"/>
                </a:solidFill>
                <a:latin typeface="Segoe UI" panose="020B0502040204020203" pitchFamily="34" charset="0"/>
              </a:rPr>
              <a:t>, équilibre </a:t>
            </a:r>
            <a:r>
              <a:rPr lang="fr-FR" sz="1200" dirty="0">
                <a:solidFill>
                  <a:srgbClr val="323130"/>
                </a:solidFill>
                <a:latin typeface="Segoe UI" panose="020B0502040204020203" pitchFamily="34" charset="0"/>
              </a:rPr>
              <a:t>émotionnel…</a:t>
            </a:r>
          </a:p>
        </p:txBody>
      </p:sp>
      <p:pic>
        <p:nvPicPr>
          <p:cNvPr id="5" name="Image 4" descr="Mégaphone rouge">
            <a:extLst>
              <a:ext uri="{FF2B5EF4-FFF2-40B4-BE49-F238E27FC236}">
                <a16:creationId xmlns:a16="http://schemas.microsoft.com/office/drawing/2014/main" id="{14545F3D-0F29-6574-1A00-93371E06B1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792" y="4813719"/>
            <a:ext cx="434142" cy="434142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00000000-0008-0000-0000-00007E05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9387" y="2492294"/>
            <a:ext cx="820341" cy="60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00000000-0008-0000-0000-00007F05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36145" y="2989979"/>
            <a:ext cx="933027" cy="110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00000000-0008-0000-0000-00007D05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07812" y="4188474"/>
            <a:ext cx="829122" cy="333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6EF68E9-BEA9-065A-C4E4-3D285548A714}"/>
              </a:ext>
            </a:extLst>
          </p:cNvPr>
          <p:cNvSpPr txBox="1"/>
          <p:nvPr/>
        </p:nvSpPr>
        <p:spPr>
          <a:xfrm>
            <a:off x="5952950" y="128144"/>
            <a:ext cx="13716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2025/2026</a:t>
            </a:r>
          </a:p>
        </p:txBody>
      </p:sp>
    </p:spTree>
    <p:extLst>
      <p:ext uri="{BB962C8B-B14F-4D97-AF65-F5344CB8AC3E}">
        <p14:creationId xmlns:p14="http://schemas.microsoft.com/office/powerpoint/2010/main" val="5627210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1868</TotalTime>
  <Words>1225</Words>
  <Application>Microsoft Office PowerPoint</Application>
  <PresentationFormat>Format A4 (210 x 297 mm)</PresentationFormat>
  <Paragraphs>354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Segoe UI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>Sidel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Renaux, Sophie</dc:creator>
  <cp:lastModifiedBy>Renaux, Sophie</cp:lastModifiedBy>
  <cp:revision>44</cp:revision>
  <cp:lastPrinted>2023-07-03T12:11:58Z</cp:lastPrinted>
  <dcterms:created xsi:type="dcterms:W3CDTF">2023-06-15T07:46:07Z</dcterms:created>
  <dcterms:modified xsi:type="dcterms:W3CDTF">2025-06-24T08:34:12Z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4480757-a570-4f64-84e7-c5b3ffe9d573_Enabled">
    <vt:lpwstr>true</vt:lpwstr>
  </property>
  <property fmtid="{D5CDD505-2E9C-101B-9397-08002B2CF9AE}" pid="3" name="MSIP_Label_94480757-a570-4f64-84e7-c5b3ffe9d573_SetDate">
    <vt:lpwstr>2023-07-03T12:16:55Z</vt:lpwstr>
  </property>
  <property fmtid="{D5CDD505-2E9C-101B-9397-08002B2CF9AE}" pid="4" name="MSIP_Label_94480757-a570-4f64-84e7-c5b3ffe9d573_Method">
    <vt:lpwstr>Privileged</vt:lpwstr>
  </property>
  <property fmtid="{D5CDD505-2E9C-101B-9397-08002B2CF9AE}" pid="5" name="MSIP_Label_94480757-a570-4f64-84e7-c5b3ffe9d573_Name">
    <vt:lpwstr>General</vt:lpwstr>
  </property>
  <property fmtid="{D5CDD505-2E9C-101B-9397-08002B2CF9AE}" pid="6" name="MSIP_Label_94480757-a570-4f64-84e7-c5b3ffe9d573_SiteId">
    <vt:lpwstr>2390cbd1-e663-4321-bc93-ba298637ce52</vt:lpwstr>
  </property>
  <property fmtid="{D5CDD505-2E9C-101B-9397-08002B2CF9AE}" pid="7" name="MSIP_Label_94480757-a570-4f64-84e7-c5b3ffe9d573_ActionId">
    <vt:lpwstr>720a3c68-a460-4762-8b2e-9b66b7493c40</vt:lpwstr>
  </property>
  <property fmtid="{D5CDD505-2E9C-101B-9397-08002B2CF9AE}" pid="8" name="MSIP_Label_94480757-a570-4f64-84e7-c5b3ffe9d573_ContentBits">
    <vt:lpwstr>2</vt:lpwstr>
  </property>
</Properties>
</file>