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6858000" cy="9906000" type="A4"/>
  <p:notesSz cx="9942513" cy="68103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E9EBF5"/>
    <a:srgbClr val="C9C9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FFEAE1-3E75-4106-A3E3-08FB5B09637B}" v="9" dt="2025-06-24T06:57:03.4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aux, Sophie" userId="8f1c009b-93f0-403c-94bb-23a71a017586" providerId="ADAL" clId="{4CFFEAE1-3E75-4106-A3E3-08FB5B09637B}"/>
    <pc:docChg chg="undo custSel modSld">
      <pc:chgData name="Renaux, Sophie" userId="8f1c009b-93f0-403c-94bb-23a71a017586" providerId="ADAL" clId="{4CFFEAE1-3E75-4106-A3E3-08FB5B09637B}" dt="2025-06-24T08:31:21.822" v="157" actId="20577"/>
      <pc:docMkLst>
        <pc:docMk/>
      </pc:docMkLst>
      <pc:sldChg chg="modSp mod">
        <pc:chgData name="Renaux, Sophie" userId="8f1c009b-93f0-403c-94bb-23a71a017586" providerId="ADAL" clId="{4CFFEAE1-3E75-4106-A3E3-08FB5B09637B}" dt="2025-06-23T19:37:45.158" v="4" actId="6549"/>
        <pc:sldMkLst>
          <pc:docMk/>
          <pc:sldMk cId="3125522472" sldId="257"/>
        </pc:sldMkLst>
        <pc:spChg chg="mod">
          <ac:chgData name="Renaux, Sophie" userId="8f1c009b-93f0-403c-94bb-23a71a017586" providerId="ADAL" clId="{4CFFEAE1-3E75-4106-A3E3-08FB5B09637B}" dt="2025-06-23T19:37:32.067" v="2" actId="6549"/>
          <ac:spMkLst>
            <pc:docMk/>
            <pc:sldMk cId="3125522472" sldId="257"/>
            <ac:spMk id="9" creationId="{BF3495DE-A4CE-F389-8299-85C2C4980B66}"/>
          </ac:spMkLst>
        </pc:spChg>
        <pc:spChg chg="mod">
          <ac:chgData name="Renaux, Sophie" userId="8f1c009b-93f0-403c-94bb-23a71a017586" providerId="ADAL" clId="{4CFFEAE1-3E75-4106-A3E3-08FB5B09637B}" dt="2025-06-23T19:37:45.158" v="4" actId="6549"/>
          <ac:spMkLst>
            <pc:docMk/>
            <pc:sldMk cId="3125522472" sldId="257"/>
            <ac:spMk id="10" creationId="{924E4074-6595-9E00-3F95-20805CF73953}"/>
          </ac:spMkLst>
        </pc:spChg>
      </pc:sldChg>
      <pc:sldChg chg="modSp mod">
        <pc:chgData name="Renaux, Sophie" userId="8f1c009b-93f0-403c-94bb-23a71a017586" providerId="ADAL" clId="{4CFFEAE1-3E75-4106-A3E3-08FB5B09637B}" dt="2025-06-24T08:31:21.822" v="157" actId="20577"/>
        <pc:sldMkLst>
          <pc:docMk/>
          <pc:sldMk cId="2913306550" sldId="258"/>
        </pc:sldMkLst>
        <pc:graphicFrameChg chg="mod modGraphic">
          <ac:chgData name="Renaux, Sophie" userId="8f1c009b-93f0-403c-94bb-23a71a017586" providerId="ADAL" clId="{4CFFEAE1-3E75-4106-A3E3-08FB5B09637B}" dt="2025-06-24T08:31:21.822" v="157" actId="20577"/>
          <ac:graphicFrameMkLst>
            <pc:docMk/>
            <pc:sldMk cId="2913306550" sldId="258"/>
            <ac:graphicFrameMk id="4" creationId="{4F4629B4-85E7-2450-069A-ED0161A5473D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DC542D99-4706-2F04-1BB0-3D36E98E4F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8423" cy="3414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0A7C116-A275-4098-6A53-F8C647ACED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31774" y="0"/>
            <a:ext cx="4308423" cy="3414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613EA9-5A8E-4A7C-8A7C-461DF2864036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D7AAFC2-2B01-A7AD-346A-BB50904D6A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468932"/>
            <a:ext cx="4308423" cy="3414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1AA4F25-CE59-4B70-B834-34FBAB89EB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31774" y="6468932"/>
            <a:ext cx="4308423" cy="3414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E2366-D1C7-4029-8770-5DF4DC9D5C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670262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8423" cy="3417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31790" y="0"/>
            <a:ext cx="4308423" cy="3417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F0A5C-8612-4E46-8F39-6674EBEA61B8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175125" y="850900"/>
            <a:ext cx="1592263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4252" y="3277493"/>
            <a:ext cx="7954010" cy="2681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468675"/>
            <a:ext cx="4308423" cy="3417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31790" y="6468675"/>
            <a:ext cx="4308423" cy="3417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8A5B6-AF95-4140-A148-8F35B9FA3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23907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0D24-9A25-4FE1-9E7F-705D3217A1D5}" type="datetime1">
              <a:rPr lang="fr-FR" smtClean="0"/>
              <a:t>24/06/2025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C26-EA95-4FF1-ACCB-DDCBA1C459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59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EBC3B-3774-4E4A-A130-53E32B2AEBEA}" type="datetime1">
              <a:rPr lang="fr-FR" smtClean="0"/>
              <a:t>24/06/2025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C26-EA95-4FF1-ACCB-DDCBA1C459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524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FDA7-E001-42E3-AFCC-77C36A5A6AC5}" type="datetime1">
              <a:rPr lang="fr-FR" smtClean="0"/>
              <a:t>24/06/2025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C26-EA95-4FF1-ACCB-DDCBA1C459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152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4268F-E099-4E73-9429-1ACC9DA03806}" type="datetime1">
              <a:rPr lang="fr-FR" smtClean="0"/>
              <a:t>24/06/2025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C26-EA95-4FF1-ACCB-DDCBA1C459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273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603A5-16E9-4213-8F28-E98F54E3E945}" type="datetime1">
              <a:rPr lang="fr-FR" smtClean="0"/>
              <a:t>24/06/2025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C26-EA95-4FF1-ACCB-DDCBA1C459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2462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BF75-904D-4D59-8AC3-3AF10A5AB572}" type="datetime1">
              <a:rPr lang="fr-FR" smtClean="0"/>
              <a:t>24/06/2025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C26-EA95-4FF1-ACCB-DDCBA1C459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409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02237-D18D-4FEA-9206-42A8AEBEE0E9}" type="datetime1">
              <a:rPr lang="fr-FR" smtClean="0"/>
              <a:t>24/06/2025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C26-EA95-4FF1-ACCB-DDCBA1C459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225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0586-D2E7-4E87-9C16-9CFA8C934D2E}" type="datetime1">
              <a:rPr lang="fr-FR" smtClean="0"/>
              <a:t>24/06/2025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C26-EA95-4FF1-ACCB-DDCBA1C459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467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5C25B-B134-48B9-9700-476F544225B2}" type="datetime1">
              <a:rPr lang="fr-FR" smtClean="0"/>
              <a:t>24/06/2025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C26-EA95-4FF1-ACCB-DDCBA1C459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362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8C69-4300-4493-ADBB-EAC3000FE72F}" type="datetime1">
              <a:rPr lang="fr-FR" smtClean="0"/>
              <a:t>24/06/2025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C26-EA95-4FF1-ACCB-DDCBA1C459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5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B2CA-BAED-40BD-BF7F-EEC9E14E1F96}" type="datetime1">
              <a:rPr lang="fr-FR" smtClean="0"/>
              <a:t>24/06/2025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C26-EA95-4FF1-ACCB-DDCBA1C459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29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78176-1589-4E91-906C-8705B57F57A5}" type="datetime1">
              <a:rPr lang="fr-FR" smtClean="0"/>
              <a:t>24/06/2025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F1C26-EA95-4FF1-ACCB-DDCBA1C45915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MSIPCMContentMarking" descr="{&quot;HashCode&quot;:238546008,&quot;Placement&quot;:&quot;Footer&quot;,&quot;Top&quot;:764.1047,&quot;Left&quot;:248.909134,&quot;SlideWidth&quot;:540,&quot;SlideHeight&quot;:780}">
            <a:extLst>
              <a:ext uri="{FF2B5EF4-FFF2-40B4-BE49-F238E27FC236}">
                <a16:creationId xmlns:a16="http://schemas.microsoft.com/office/drawing/2014/main" id="{318CD94C-483B-A9AD-1486-5FA24545056E}"/>
              </a:ext>
            </a:extLst>
          </p:cNvPr>
          <p:cNvSpPr txBox="1"/>
          <p:nvPr userDrawn="1"/>
        </p:nvSpPr>
        <p:spPr>
          <a:xfrm>
            <a:off x="3161146" y="9704129"/>
            <a:ext cx="535708" cy="20187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7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</a:p>
        </p:txBody>
      </p:sp>
    </p:spTree>
    <p:extLst>
      <p:ext uri="{BB962C8B-B14F-4D97-AF65-F5344CB8AC3E}">
        <p14:creationId xmlns:p14="http://schemas.microsoft.com/office/powerpoint/2010/main" val="3207866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30D0CC9E-863B-78EB-6457-2D2B16307B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697216"/>
              </p:ext>
            </p:extLst>
          </p:nvPr>
        </p:nvGraphicFramePr>
        <p:xfrm>
          <a:off x="80683" y="4425273"/>
          <a:ext cx="6664362" cy="2068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8667">
                  <a:extLst>
                    <a:ext uri="{9D8B030D-6E8A-4147-A177-3AD203B41FA5}">
                      <a16:colId xmlns:a16="http://schemas.microsoft.com/office/drawing/2014/main" val="1768001460"/>
                    </a:ext>
                  </a:extLst>
                </a:gridCol>
                <a:gridCol w="1022344">
                  <a:extLst>
                    <a:ext uri="{9D8B030D-6E8A-4147-A177-3AD203B41FA5}">
                      <a16:colId xmlns:a16="http://schemas.microsoft.com/office/drawing/2014/main" val="723435245"/>
                    </a:ext>
                  </a:extLst>
                </a:gridCol>
                <a:gridCol w="909993">
                  <a:extLst>
                    <a:ext uri="{9D8B030D-6E8A-4147-A177-3AD203B41FA5}">
                      <a16:colId xmlns:a16="http://schemas.microsoft.com/office/drawing/2014/main" val="594122550"/>
                    </a:ext>
                  </a:extLst>
                </a:gridCol>
                <a:gridCol w="1469090">
                  <a:extLst>
                    <a:ext uri="{9D8B030D-6E8A-4147-A177-3AD203B41FA5}">
                      <a16:colId xmlns:a16="http://schemas.microsoft.com/office/drawing/2014/main" val="2153964717"/>
                    </a:ext>
                  </a:extLst>
                </a:gridCol>
                <a:gridCol w="1202134">
                  <a:extLst>
                    <a:ext uri="{9D8B030D-6E8A-4147-A177-3AD203B41FA5}">
                      <a16:colId xmlns:a16="http://schemas.microsoft.com/office/drawing/2014/main" val="1529953021"/>
                    </a:ext>
                  </a:extLst>
                </a:gridCol>
                <a:gridCol w="1202134">
                  <a:extLst>
                    <a:ext uri="{9D8B030D-6E8A-4147-A177-3AD203B41FA5}">
                      <a16:colId xmlns:a16="http://schemas.microsoft.com/office/drawing/2014/main" val="1129363830"/>
                    </a:ext>
                  </a:extLst>
                </a:gridCol>
              </a:tblGrid>
              <a:tr h="349166">
                <a:tc gridSpan="6">
                  <a:txBody>
                    <a:bodyPr/>
                    <a:lstStyle/>
                    <a:p>
                      <a:pPr algn="ctr"/>
                      <a:r>
                        <a:rPr lang="fr-FR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ADHESION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155475"/>
                  </a:ext>
                </a:extLst>
              </a:tr>
              <a:tr h="453916">
                <a:tc rowSpan="2">
                  <a:txBody>
                    <a:bodyPr/>
                    <a:lstStyle/>
                    <a:p>
                      <a:endParaRPr lang="fr-FR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sz="1050" b="1" dirty="0"/>
                        <a:t>ENFANTS </a:t>
                      </a:r>
                    </a:p>
                    <a:p>
                      <a:r>
                        <a:rPr lang="fr-FR" sz="1050" b="1" dirty="0"/>
                        <a:t>(-18 ans)</a:t>
                      </a:r>
                      <a:endParaRPr lang="fr-FR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50" b="1" dirty="0"/>
                        <a:t>ADULTES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sz="1050" b="1" dirty="0"/>
                        <a:t>Enveloppes timbrées à votre adresse</a:t>
                      </a:r>
                    </a:p>
                    <a:p>
                      <a:r>
                        <a:rPr lang="fr-FR" sz="1050" b="1" dirty="0"/>
                        <a:t>( par famille)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050" b="1" dirty="0"/>
                        <a:t>Désirez-vous une facture?</a:t>
                      </a:r>
                    </a:p>
                    <a:p>
                      <a:endParaRPr lang="fr-FR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118392"/>
                  </a:ext>
                </a:extLst>
              </a:tr>
              <a:tr h="3372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/>
                        <a:t>OUI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/>
                        <a:t>NON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0691400"/>
                  </a:ext>
                </a:extLst>
              </a:tr>
              <a:tr h="299744">
                <a:tc>
                  <a:txBody>
                    <a:bodyPr/>
                    <a:lstStyle/>
                    <a:p>
                      <a:r>
                        <a:rPr lang="fr-FR" sz="1050" b="1" dirty="0"/>
                        <a:t>St Martin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/>
                        <a:t>9 €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/>
                        <a:t>11 €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050" b="1" dirty="0"/>
                        <a:t>Fait Le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060513"/>
                  </a:ext>
                </a:extLst>
              </a:tr>
              <a:tr h="628499">
                <a:tc>
                  <a:txBody>
                    <a:bodyPr/>
                    <a:lstStyle/>
                    <a:p>
                      <a:r>
                        <a:rPr lang="fr-FR" sz="1050" b="1" dirty="0"/>
                        <a:t>Extérieur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/>
                        <a:t>15 €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/>
                        <a:t>19 €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050" b="1" dirty="0"/>
                        <a:t>Nom du CE :</a:t>
                      </a:r>
                    </a:p>
                    <a:p>
                      <a:endParaRPr lang="fr-FR" sz="1050" b="1" dirty="0"/>
                    </a:p>
                    <a:p>
                      <a:endParaRPr lang="fr-FR" sz="10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715494"/>
                  </a:ext>
                </a:extLst>
              </a:tr>
            </a:tbl>
          </a:graphicData>
        </a:graphic>
      </p:graphicFrame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DD9D944A-2185-4599-5E04-4C15F3C20A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537971"/>
              </p:ext>
            </p:extLst>
          </p:nvPr>
        </p:nvGraphicFramePr>
        <p:xfrm>
          <a:off x="80683" y="6612839"/>
          <a:ext cx="6664362" cy="1057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555">
                  <a:extLst>
                    <a:ext uri="{9D8B030D-6E8A-4147-A177-3AD203B41FA5}">
                      <a16:colId xmlns:a16="http://schemas.microsoft.com/office/drawing/2014/main" val="2666970806"/>
                    </a:ext>
                  </a:extLst>
                </a:gridCol>
                <a:gridCol w="972899">
                  <a:extLst>
                    <a:ext uri="{9D8B030D-6E8A-4147-A177-3AD203B41FA5}">
                      <a16:colId xmlns:a16="http://schemas.microsoft.com/office/drawing/2014/main" val="2003979057"/>
                    </a:ext>
                  </a:extLst>
                </a:gridCol>
                <a:gridCol w="1110727">
                  <a:extLst>
                    <a:ext uri="{9D8B030D-6E8A-4147-A177-3AD203B41FA5}">
                      <a16:colId xmlns:a16="http://schemas.microsoft.com/office/drawing/2014/main" val="3496035536"/>
                    </a:ext>
                  </a:extLst>
                </a:gridCol>
                <a:gridCol w="1110727">
                  <a:extLst>
                    <a:ext uri="{9D8B030D-6E8A-4147-A177-3AD203B41FA5}">
                      <a16:colId xmlns:a16="http://schemas.microsoft.com/office/drawing/2014/main" val="2377013062"/>
                    </a:ext>
                  </a:extLst>
                </a:gridCol>
                <a:gridCol w="1110727">
                  <a:extLst>
                    <a:ext uri="{9D8B030D-6E8A-4147-A177-3AD203B41FA5}">
                      <a16:colId xmlns:a16="http://schemas.microsoft.com/office/drawing/2014/main" val="3838164435"/>
                    </a:ext>
                  </a:extLst>
                </a:gridCol>
                <a:gridCol w="1110727">
                  <a:extLst>
                    <a:ext uri="{9D8B030D-6E8A-4147-A177-3AD203B41FA5}">
                      <a16:colId xmlns:a16="http://schemas.microsoft.com/office/drawing/2014/main" val="1047842748"/>
                    </a:ext>
                  </a:extLst>
                </a:gridCol>
              </a:tblGrid>
              <a:tr h="174685">
                <a:tc gridSpan="2"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Autorise la diffusion des photos de groupe</a:t>
                      </a:r>
                    </a:p>
                    <a:p>
                      <a:pPr algn="ctr"/>
                      <a:endParaRPr lang="fr-FR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Autorise la diffusion des photos de groupe</a:t>
                      </a:r>
                    </a:p>
                    <a:p>
                      <a:pPr algn="ctr"/>
                      <a:endParaRPr lang="fr-FR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PASS JEUNES 76</a:t>
                      </a:r>
                    </a:p>
                    <a:p>
                      <a:pPr algn="ctr"/>
                      <a:endParaRPr lang="fr-FR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PASS JEUNES 76</a:t>
                      </a:r>
                    </a:p>
                    <a:p>
                      <a:pPr algn="ctr"/>
                      <a:endParaRPr lang="fr-FR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ATOUTS NORMANDIE</a:t>
                      </a:r>
                    </a:p>
                    <a:p>
                      <a:pPr algn="ctr"/>
                      <a:endParaRPr lang="fr-FR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ATOUTS NORMANDIE</a:t>
                      </a:r>
                    </a:p>
                    <a:p>
                      <a:pPr algn="ctr"/>
                      <a:endParaRPr lang="fr-FR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879718"/>
                  </a:ext>
                </a:extLst>
              </a:tr>
              <a:tr h="485987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OUI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</a:t>
                      </a:r>
                      <a:endParaRPr lang="fr-FR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OUI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</a:t>
                      </a:r>
                      <a:endParaRPr lang="fr-FR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OUI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</a:t>
                      </a:r>
                      <a:endParaRPr lang="fr-FR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662589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BF3495DE-A4CE-F389-8299-85C2C4980B66}"/>
              </a:ext>
            </a:extLst>
          </p:cNvPr>
          <p:cNvSpPr/>
          <p:nvPr/>
        </p:nvSpPr>
        <p:spPr>
          <a:xfrm>
            <a:off x="48410" y="112426"/>
            <a:ext cx="6696634" cy="711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/>
              <a:t>Foyer St Martin Du Manoir                                                                       2025/2026</a:t>
            </a:r>
          </a:p>
          <a:p>
            <a:pPr algn="ctr"/>
            <a:r>
              <a:rPr lang="fr-FR" sz="2000" b="1" dirty="0"/>
              <a:t>FICHE INSCRIPTION INDIVIDUELLE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4E4074-6595-9E00-3F95-20805CF73953}"/>
              </a:ext>
            </a:extLst>
          </p:cNvPr>
          <p:cNvSpPr/>
          <p:nvPr/>
        </p:nvSpPr>
        <p:spPr>
          <a:xfrm>
            <a:off x="80680" y="7754112"/>
            <a:ext cx="6664364" cy="2039462"/>
          </a:xfrm>
          <a:prstGeom prst="rect">
            <a:avLst/>
          </a:prstGeom>
          <a:solidFill>
            <a:srgbClr val="E9EB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b="1" dirty="0">
                <a:solidFill>
                  <a:schemeClr val="tx1"/>
                </a:solidFill>
              </a:rPr>
              <a:t>Je déclare avoir pris connaissance du règlement. 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Le ….../….…../2025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Signature</a:t>
            </a:r>
          </a:p>
        </p:txBody>
      </p:sp>
      <p:graphicFrame>
        <p:nvGraphicFramePr>
          <p:cNvPr id="12" name="Tableau 12">
            <a:extLst>
              <a:ext uri="{FF2B5EF4-FFF2-40B4-BE49-F238E27FC236}">
                <a16:creationId xmlns:a16="http://schemas.microsoft.com/office/drawing/2014/main" id="{706F287A-0FB3-CD8E-64E6-1210E13A2C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510724"/>
              </p:ext>
            </p:extLst>
          </p:nvPr>
        </p:nvGraphicFramePr>
        <p:xfrm>
          <a:off x="80681" y="943140"/>
          <a:ext cx="6664364" cy="3363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4566">
                  <a:extLst>
                    <a:ext uri="{9D8B030D-6E8A-4147-A177-3AD203B41FA5}">
                      <a16:colId xmlns:a16="http://schemas.microsoft.com/office/drawing/2014/main" val="2074962998"/>
                    </a:ext>
                  </a:extLst>
                </a:gridCol>
                <a:gridCol w="1267968">
                  <a:extLst>
                    <a:ext uri="{9D8B030D-6E8A-4147-A177-3AD203B41FA5}">
                      <a16:colId xmlns:a16="http://schemas.microsoft.com/office/drawing/2014/main" val="36072418"/>
                    </a:ext>
                  </a:extLst>
                </a:gridCol>
                <a:gridCol w="682752">
                  <a:extLst>
                    <a:ext uri="{9D8B030D-6E8A-4147-A177-3AD203B41FA5}">
                      <a16:colId xmlns:a16="http://schemas.microsoft.com/office/drawing/2014/main" val="864807385"/>
                    </a:ext>
                  </a:extLst>
                </a:gridCol>
                <a:gridCol w="621793">
                  <a:extLst>
                    <a:ext uri="{9D8B030D-6E8A-4147-A177-3AD203B41FA5}">
                      <a16:colId xmlns:a16="http://schemas.microsoft.com/office/drawing/2014/main" val="1020970584"/>
                    </a:ext>
                  </a:extLst>
                </a:gridCol>
                <a:gridCol w="1807285">
                  <a:extLst>
                    <a:ext uri="{9D8B030D-6E8A-4147-A177-3AD203B41FA5}">
                      <a16:colId xmlns:a16="http://schemas.microsoft.com/office/drawing/2014/main" val="430061232"/>
                    </a:ext>
                  </a:extLst>
                </a:gridCol>
              </a:tblGrid>
              <a:tr h="340206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/>
                        <a:t>PRENOM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/>
                        <a:t>NE(E) LE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752469"/>
                  </a:ext>
                </a:extLst>
              </a:tr>
              <a:tr h="93823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117765"/>
                  </a:ext>
                </a:extLst>
              </a:tr>
              <a:tr h="534611">
                <a:tc gridSpan="2">
                  <a:txBody>
                    <a:bodyPr/>
                    <a:lstStyle/>
                    <a:p>
                      <a:pPr algn="ctr"/>
                      <a:r>
                        <a:rPr lang="fr-FR" sz="135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ADRESSE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4472C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5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CODE POSTAL</a:t>
                      </a:r>
                    </a:p>
                    <a:p>
                      <a:endParaRPr lang="fr-FR" sz="13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3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5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VILLE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036194"/>
                  </a:ext>
                </a:extLst>
              </a:tr>
              <a:tr h="611031"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09845242"/>
                  </a:ext>
                </a:extLst>
              </a:tr>
              <a:tr h="327994">
                <a:tc gridSpan="2">
                  <a:txBody>
                    <a:bodyPr/>
                    <a:lstStyle/>
                    <a:p>
                      <a:pPr algn="ctr"/>
                      <a:r>
                        <a:rPr lang="fr-FR" sz="135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N° 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4472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35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EMAIL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fr-FR" sz="135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EMAIL</a:t>
                      </a:r>
                    </a:p>
                  </a:txBody>
                  <a:tcPr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910809"/>
                  </a:ext>
                </a:extLst>
              </a:tr>
              <a:tr h="611031"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015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5522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4F4629B4-85E7-2450-069A-ED0161A547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217431"/>
              </p:ext>
            </p:extLst>
          </p:nvPr>
        </p:nvGraphicFramePr>
        <p:xfrm>
          <a:off x="112956" y="84812"/>
          <a:ext cx="6632088" cy="9775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764">
                  <a:extLst>
                    <a:ext uri="{9D8B030D-6E8A-4147-A177-3AD203B41FA5}">
                      <a16:colId xmlns:a16="http://schemas.microsoft.com/office/drawing/2014/main" val="4344529"/>
                    </a:ext>
                  </a:extLst>
                </a:gridCol>
                <a:gridCol w="1117003">
                  <a:extLst>
                    <a:ext uri="{9D8B030D-6E8A-4147-A177-3AD203B41FA5}">
                      <a16:colId xmlns:a16="http://schemas.microsoft.com/office/drawing/2014/main" val="4139902009"/>
                    </a:ext>
                  </a:extLst>
                </a:gridCol>
                <a:gridCol w="500230">
                  <a:extLst>
                    <a:ext uri="{9D8B030D-6E8A-4147-A177-3AD203B41FA5}">
                      <a16:colId xmlns:a16="http://schemas.microsoft.com/office/drawing/2014/main" val="1621234985"/>
                    </a:ext>
                  </a:extLst>
                </a:gridCol>
                <a:gridCol w="537516">
                  <a:extLst>
                    <a:ext uri="{9D8B030D-6E8A-4147-A177-3AD203B41FA5}">
                      <a16:colId xmlns:a16="http://schemas.microsoft.com/office/drawing/2014/main" val="3937066838"/>
                    </a:ext>
                  </a:extLst>
                </a:gridCol>
                <a:gridCol w="1263757">
                  <a:extLst>
                    <a:ext uri="{9D8B030D-6E8A-4147-A177-3AD203B41FA5}">
                      <a16:colId xmlns:a16="http://schemas.microsoft.com/office/drawing/2014/main" val="3004938126"/>
                    </a:ext>
                  </a:extLst>
                </a:gridCol>
                <a:gridCol w="1229389">
                  <a:extLst>
                    <a:ext uri="{9D8B030D-6E8A-4147-A177-3AD203B41FA5}">
                      <a16:colId xmlns:a16="http://schemas.microsoft.com/office/drawing/2014/main" val="4038102536"/>
                    </a:ext>
                  </a:extLst>
                </a:gridCol>
                <a:gridCol w="1124642">
                  <a:extLst>
                    <a:ext uri="{9D8B030D-6E8A-4147-A177-3AD203B41FA5}">
                      <a16:colId xmlns:a16="http://schemas.microsoft.com/office/drawing/2014/main" val="1064088756"/>
                    </a:ext>
                  </a:extLst>
                </a:gridCol>
                <a:gridCol w="545787">
                  <a:extLst>
                    <a:ext uri="{9D8B030D-6E8A-4147-A177-3AD203B41FA5}">
                      <a16:colId xmlns:a16="http://schemas.microsoft.com/office/drawing/2014/main" val="1824817476"/>
                    </a:ext>
                  </a:extLst>
                </a:gridCol>
              </a:tblGrid>
              <a:tr h="588702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ACTIVITES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dirty="0"/>
                        <a:t>ESPECES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dirty="0"/>
                        <a:t>1</a:t>
                      </a:r>
                      <a:r>
                        <a:rPr lang="fr-FR" sz="700" baseline="30000" dirty="0"/>
                        <a:t>er</a:t>
                      </a:r>
                      <a:r>
                        <a:rPr lang="fr-FR" sz="700" dirty="0"/>
                        <a:t> CHEQUE (Octobre)N°/Montant/Nom sur chèque si différent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2ème  CHEQUE (Janvier)N°/Montant/Nom sur chèque si différent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fr-FR" sz="7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3ème  CHEQUE (Mars)N°/Montant/Nom sur chèque si différent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C. Médical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552599"/>
                  </a:ext>
                </a:extLst>
              </a:tr>
              <a:tr h="218914"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Pilates </a:t>
                      </a:r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</a:rPr>
                        <a:t>mardi</a:t>
                      </a:r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800" b="1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Sofya</a:t>
                      </a:r>
                      <a:endParaRPr lang="fr-FR" sz="800" b="1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</a:rPr>
                        <a:t>127€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565964"/>
                  </a:ext>
                </a:extLst>
              </a:tr>
              <a:tr h="294815"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Gym adultes </a:t>
                      </a:r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</a:rPr>
                        <a:t>mardi</a:t>
                      </a:r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800" b="1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Sofya</a:t>
                      </a:r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fr-FR" sz="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127€</a:t>
                      </a:r>
                    </a:p>
                    <a:p>
                      <a:pPr algn="ctr"/>
                      <a:r>
                        <a:rPr lang="fr-FR" sz="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COURS</a:t>
                      </a:r>
                    </a:p>
                    <a:p>
                      <a:pPr algn="ctr"/>
                      <a:endParaRPr lang="fr-FR" sz="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200€</a:t>
                      </a:r>
                    </a:p>
                    <a:p>
                      <a:pPr algn="ctr"/>
                      <a:r>
                        <a:rPr lang="fr-FR" sz="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COURS</a:t>
                      </a:r>
                    </a:p>
                    <a:p>
                      <a:endParaRPr lang="fr-FR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9920335"/>
                  </a:ext>
                </a:extLst>
              </a:tr>
              <a:tr h="431595"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Step </a:t>
                      </a:r>
                      <a:r>
                        <a:rPr lang="en-US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adultes</a:t>
                      </a:r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800" b="1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mardi</a:t>
                      </a:r>
                      <a:r>
                        <a:rPr lang="en-US" sz="8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Sabrina</a:t>
                      </a:r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148979"/>
                  </a:ext>
                </a:extLst>
              </a:tr>
              <a:tr h="327917"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 dirty="0">
                          <a:effectLst/>
                          <a:latin typeface="Arial" panose="020B0604020202020204" pitchFamily="34" charset="0"/>
                        </a:rPr>
                        <a:t>Gym adultes </a:t>
                      </a:r>
                      <a:r>
                        <a:rPr lang="pt-BR" sz="8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mercredi Sabrina</a:t>
                      </a:r>
                      <a:endParaRPr lang="fr-F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1086269"/>
                  </a:ext>
                </a:extLst>
              </a:tr>
              <a:tr h="302017"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 dirty="0">
                          <a:effectLst/>
                          <a:latin typeface="Arial" panose="020B0604020202020204" pitchFamily="34" charset="0"/>
                        </a:rPr>
                        <a:t>Gym adultes </a:t>
                      </a:r>
                      <a:r>
                        <a:rPr lang="pt-BR" sz="800" b="1" i="0" u="none" strike="noStrike" dirty="0">
                          <a:effectLst/>
                          <a:latin typeface="Arial" panose="020B0604020202020204" pitchFamily="34" charset="0"/>
                        </a:rPr>
                        <a:t>jeudi Sabrina</a:t>
                      </a:r>
                      <a:endParaRPr lang="fr-F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38481"/>
                  </a:ext>
                </a:extLst>
              </a:tr>
              <a:tr h="302017"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Sophrologie</a:t>
                      </a:r>
                      <a:r>
                        <a:rPr lang="fr-FR" sz="6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8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mardi</a:t>
                      </a:r>
                      <a:r>
                        <a:rPr lang="fr-FR" sz="6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Charlotte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127€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6979708"/>
                  </a:ext>
                </a:extLst>
              </a:tr>
              <a:tr h="192411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Yoga adultes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</a:rPr>
                        <a:t>140€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9669493"/>
                  </a:ext>
                </a:extLst>
              </a:tr>
              <a:tr h="302017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Danse maternelles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</a:rPr>
                        <a:t>130€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8162922"/>
                  </a:ext>
                </a:extLst>
              </a:tr>
              <a:tr h="302017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effectLst/>
                          <a:latin typeface="Arial" panose="020B0604020202020204" pitchFamily="34" charset="0"/>
                        </a:rPr>
                        <a:t>Danse CP + </a:t>
                      </a:r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CE1 + CE2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334168"/>
                  </a:ext>
                </a:extLst>
              </a:tr>
              <a:tr h="302017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Danse CM1 + CM2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2416307"/>
                  </a:ext>
                </a:extLst>
              </a:tr>
              <a:tr h="302017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Danse 6ème + 5ème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126587"/>
                  </a:ext>
                </a:extLst>
              </a:tr>
              <a:tr h="302017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endParaRPr lang="fr-FR" sz="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fr-FR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Danse 4ème et +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</a:rPr>
                        <a:t>165€</a:t>
                      </a:r>
                      <a:endParaRPr lang="fr-FR" sz="800" dirty="0"/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5379108"/>
                  </a:ext>
                </a:extLst>
              </a:tr>
              <a:tr h="302017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endParaRPr lang="fr-FR" sz="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fr-FR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Danse confirmés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7786532"/>
                  </a:ext>
                </a:extLst>
              </a:tr>
              <a:tr h="233744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Danse adultes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145€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7845600"/>
                  </a:ext>
                </a:extLst>
              </a:tr>
              <a:tr h="302017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Danse de salon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475123"/>
                  </a:ext>
                </a:extLst>
              </a:tr>
              <a:tr h="302017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Danse Africaine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180€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1468975"/>
                  </a:ext>
                </a:extLst>
              </a:tr>
              <a:tr h="302017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Multi Activités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1858453"/>
                  </a:ext>
                </a:extLst>
              </a:tr>
              <a:tr h="295236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Guitare Collectif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285€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8518998"/>
                  </a:ext>
                </a:extLst>
              </a:tr>
              <a:tr h="235583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Guitare Individuelle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500€ = 1/2 h</a:t>
                      </a:r>
                    </a:p>
                    <a:p>
                      <a:pPr algn="ctr"/>
                      <a:r>
                        <a:rPr lang="pt-BR" sz="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710€ = 3/4 h</a:t>
                      </a:r>
                      <a:endParaRPr lang="fr-FR" sz="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811367"/>
                  </a:ext>
                </a:extLst>
              </a:tr>
              <a:tr h="345272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Piano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129213"/>
                  </a:ext>
                </a:extLst>
              </a:tr>
              <a:tr h="217240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Djembé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180€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1964597"/>
                  </a:ext>
                </a:extLst>
              </a:tr>
              <a:tr h="302017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Théâtre enfants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/>
                        <a:t>175€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9909030"/>
                  </a:ext>
                </a:extLst>
              </a:tr>
              <a:tr h="302017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Théâtre Adultes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/>
                        <a:t>215€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38714"/>
                  </a:ext>
                </a:extLst>
              </a:tr>
              <a:tr h="270952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Atelier : Mes Mots Rient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/>
                        <a:t>185€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5538444"/>
                  </a:ext>
                </a:extLst>
              </a:tr>
              <a:tr h="302017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Travaux manuels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fr-FR" sz="800" b="1" dirty="0"/>
                        <a:t>Adhésion </a:t>
                      </a:r>
                    </a:p>
                    <a:p>
                      <a:pPr algn="ctr"/>
                      <a:r>
                        <a:rPr lang="fr-FR" sz="800" b="1" dirty="0"/>
                        <a:t>* + frais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199645"/>
                  </a:ext>
                </a:extLst>
              </a:tr>
              <a:tr h="302017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Peinture Loisir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1127204"/>
                  </a:ext>
                </a:extLst>
              </a:tr>
              <a:tr h="302017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Sorties Culturelles*</a:t>
                      </a:r>
                      <a:endParaRPr lang="fr-F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67048"/>
                  </a:ext>
                </a:extLst>
              </a:tr>
              <a:tr h="302017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Balades à thème</a:t>
                      </a:r>
                    </a:p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092878"/>
                  </a:ext>
                </a:extLst>
              </a:tr>
              <a:tr h="302017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Atelier Produits Ménagers*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8349257"/>
                  </a:ext>
                </a:extLst>
              </a:tr>
              <a:tr h="235427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Assistantes Maternelles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284580"/>
                  </a:ext>
                </a:extLst>
              </a:tr>
              <a:tr h="213999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fr-FR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Atelier Manga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fr-FR" sz="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165</a:t>
                      </a:r>
                      <a:r>
                        <a:rPr lang="fr-FR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endParaRPr lang="fr-FR" sz="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endParaRPr lang="fr-FR" sz="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endParaRPr lang="fr-FR" sz="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endParaRPr lang="fr-FR" sz="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endParaRPr lang="fr-FR" sz="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421172"/>
                  </a:ext>
                </a:extLst>
              </a:tr>
              <a:tr h="216890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fr-FR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Bibliothèque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fr-FR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Gratuit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endParaRPr lang="fr-FR" sz="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endParaRPr lang="fr-FR" sz="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endParaRPr lang="fr-FR" sz="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endParaRPr lang="fr-FR" sz="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endParaRPr lang="fr-FR" sz="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8394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33065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276</TotalTime>
  <Words>285</Words>
  <Application>Microsoft Office PowerPoint</Application>
  <PresentationFormat>Format A4 (210 x 297 mm)</PresentationFormat>
  <Paragraphs>109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>Sidel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Renaux, Sophie</dc:creator>
  <cp:lastModifiedBy>Renaux, Sophie</cp:lastModifiedBy>
  <cp:revision>17</cp:revision>
  <dcterms:created xsi:type="dcterms:W3CDTF">2023-06-15T12:52:47Z</dcterms:created>
  <dcterms:modified xsi:type="dcterms:W3CDTF">2025-06-24T08:31:23Z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etDate">
    <vt:lpwstr>2023-06-28T07:22:05Z</vt:lpwstr>
  </property>
  <property fmtid="{D5CDD505-2E9C-101B-9397-08002B2CF9AE}" pid="4" name="MSIP_Label_94480757-a570-4f64-84e7-c5b3ffe9d573_Method">
    <vt:lpwstr>Privileged</vt:lpwstr>
  </property>
  <property fmtid="{D5CDD505-2E9C-101B-9397-08002B2CF9AE}" pid="5" name="MSIP_Label_94480757-a570-4f64-84e7-c5b3ffe9d573_Name">
    <vt:lpwstr>General</vt:lpwstr>
  </property>
  <property fmtid="{D5CDD505-2E9C-101B-9397-08002B2CF9AE}" pid="6" name="MSIP_Label_94480757-a570-4f64-84e7-c5b3ffe9d573_SiteId">
    <vt:lpwstr>2390cbd1-e663-4321-bc93-ba298637ce52</vt:lpwstr>
  </property>
  <property fmtid="{D5CDD505-2E9C-101B-9397-08002B2CF9AE}" pid="7" name="MSIP_Label_94480757-a570-4f64-84e7-c5b3ffe9d573_ActionId">
    <vt:lpwstr>e724be9d-7da1-43eb-b6ff-ff479c272570</vt:lpwstr>
  </property>
  <property fmtid="{D5CDD505-2E9C-101B-9397-08002B2CF9AE}" pid="8" name="MSIP_Label_94480757-a570-4f64-84e7-c5b3ffe9d573_ContentBits">
    <vt:lpwstr>2</vt:lpwstr>
  </property>
</Properties>
</file>